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16"/>
  </p:notesMasterIdLst>
  <p:sldIdLst>
    <p:sldId id="1403" r:id="rId2"/>
    <p:sldId id="1456" r:id="rId3"/>
    <p:sldId id="1458" r:id="rId4"/>
    <p:sldId id="1460" r:id="rId5"/>
    <p:sldId id="1462" r:id="rId6"/>
    <p:sldId id="1468" r:id="rId7"/>
    <p:sldId id="1461" r:id="rId8"/>
    <p:sldId id="1463" r:id="rId9"/>
    <p:sldId id="1464" r:id="rId10"/>
    <p:sldId id="1465" r:id="rId11"/>
    <p:sldId id="1466" r:id="rId12"/>
    <p:sldId id="1467" r:id="rId13"/>
    <p:sldId id="1473" r:id="rId14"/>
    <p:sldId id="1472" r:id="rId15"/>
  </p:sldIdLst>
  <p:sldSz cx="9144000" cy="5143500" type="screen16x9"/>
  <p:notesSz cx="7023100" cy="9309100"/>
  <p:defaultTextStyle>
    <a:defPPr>
      <a:defRPr lang="en-US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900"/>
    <a:srgbClr val="FFFF00"/>
    <a:srgbClr val="D60093"/>
    <a:srgbClr val="7030A0"/>
    <a:srgbClr val="009900"/>
    <a:srgbClr val="CC6600"/>
    <a:srgbClr val="66FF33"/>
    <a:srgbClr val="D4D2D0"/>
    <a:srgbClr val="FF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4" autoAdjust="0"/>
    <p:restoredTop sz="94675" autoAdjust="0"/>
  </p:normalViewPr>
  <p:slideViewPr>
    <p:cSldViewPr snapToGrid="0">
      <p:cViewPr varScale="1">
        <p:scale>
          <a:sx n="100" d="100"/>
          <a:sy n="100" d="100"/>
        </p:scale>
        <p:origin x="16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34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3E7CD354-3A90-474C-9BFB-F33C1B158D2F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3" tIns="46657" rIns="93313" bIns="466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659D9026-9134-419A-8309-6752F512E1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0613" indent="-283086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39993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597520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5047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495742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36437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377133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17828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C4CA9F-07DD-4552-AF65-DB8EFB816F91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268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0613" indent="-283086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39993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597520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5047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495742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36437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377133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17828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0700B3-5AA4-4D4C-8CF2-84506B72DAF5}" type="slidenum">
              <a:rPr kumimoji="0"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112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0613" indent="-283086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39993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597520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5047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495742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36437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377133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17828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A80DE-388A-44BD-9E6E-F016206606C2}" type="slidenum">
              <a:rPr kumimoji="0"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374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0613" indent="-283086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39993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597520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5047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495742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36437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377133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17828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FAFE0D-3B6C-4187-859B-3D283D7832F2}" type="slidenum">
              <a:rPr kumimoji="0"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311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0613" indent="-283086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39993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597520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5047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495742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36437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377133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17828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73D9C-50F6-4252-9C3B-AD6D41D5A267}" type="slidenum">
              <a:rPr kumimoji="0"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31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0613" indent="-283086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39993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597520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5047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495742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36437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377133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17828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08C604-5340-4938-899B-B6A5440696EA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37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0613" indent="-283086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39993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597520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5047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495742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36437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377133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17828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3BAD49-B75C-4936-B0D1-E6A000014867}" type="slidenum">
              <a:rPr kumimoji="0"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69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0613" indent="-283086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39993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597520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5047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495742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36437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377133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17828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47C231-6069-435C-AFB8-54AC5BB0060D}" type="slidenum">
              <a:rPr kumimoji="0"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62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0613" indent="-283086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39993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597520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5047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495742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36437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377133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17828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FAFE0D-3B6C-4187-859B-3D283D7832F2}" type="slidenum">
              <a:rPr kumimoji="0"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05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0613" indent="-283086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39993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597520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5047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495742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36437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377133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17828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7967E8-8555-425B-A2CB-20997DBE7F71}" type="slidenum">
              <a:rPr kumimoji="0"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791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0613" indent="-283086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39993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597520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5047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495742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36437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377133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17828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DDFB0E-DE78-435B-AC26-B44E11E66F86}" type="slidenum">
              <a:rPr kumimoji="0"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70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0613" indent="-283086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39993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597520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5047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495742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36437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377133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17828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2213BD-17AF-4E65-B424-9180D2D7373B}" type="slidenum">
              <a:rPr kumimoji="0"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574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0613" indent="-283086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39993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597520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5047" indent="-226468" defTabSz="9288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495742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36437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377133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17828" indent="-226468" defTabSz="92882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0700B3-5AA4-4D4C-8CF2-84506B72DAF5}" type="slidenum">
              <a:rPr kumimoji="0"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18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31" tIns="45716" rIns="91431" bIns="45716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55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31" tIns="45716" rIns="91431" bIns="45716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52400" y="514350"/>
            <a:ext cx="8839200" cy="1725930"/>
          </a:xfrm>
        </p:spPr>
        <p:txBody>
          <a:bodyPr rIns="45716" anchor="t">
            <a:normAutofit/>
          </a:bodyPr>
          <a:lstStyle>
            <a:lvl1pPr algn="ctr">
              <a:defRPr lang="en-US" sz="7200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31977" y="3028559"/>
            <a:ext cx="6480048" cy="1314450"/>
          </a:xfrm>
        </p:spPr>
        <p:txBody>
          <a:bodyPr tIns="0" rIns="45716" bIns="0" anchor="b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  <a:lvl2pPr marL="457154" indent="0" algn="ctr">
              <a:buNone/>
            </a:lvl2pPr>
            <a:lvl3pPr marL="914306" indent="0" algn="ctr">
              <a:buNone/>
            </a:lvl3pPr>
            <a:lvl4pPr marL="1371460" indent="0" algn="ctr">
              <a:buNone/>
            </a:lvl4pPr>
            <a:lvl5pPr marL="1828612" indent="0" algn="ctr">
              <a:buNone/>
            </a:lvl5pPr>
            <a:lvl6pPr marL="2285766" indent="0" algn="ctr">
              <a:buNone/>
            </a:lvl6pPr>
            <a:lvl7pPr marL="2742919" indent="0" algn="ctr">
              <a:buNone/>
            </a:lvl7pPr>
            <a:lvl8pPr marL="3200072" indent="0" algn="ctr">
              <a:buNone/>
            </a:lvl8pPr>
            <a:lvl9pPr marL="3657226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861" y="209550"/>
            <a:ext cx="8458200" cy="9144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1"/>
              </a:buClr>
              <a:defRPr/>
            </a:lvl3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210312"/>
            <a:ext cx="8229600" cy="9144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25755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114800" cy="325755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210312"/>
            <a:ext cx="8305800" cy="9144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9/26/2013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2539" y="228601"/>
            <a:ext cx="8198922" cy="4366022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0634" y="228601"/>
            <a:ext cx="8502732" cy="4366022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6700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40000"/>
                <a:satMod val="150000"/>
              </a:schemeClr>
            </a:gs>
            <a:gs pos="30000">
              <a:schemeClr val="bg1">
                <a:shade val="60000"/>
                <a:satMod val="150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31" tIns="45716" rIns="91431" bIns="45716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31" tIns="45716" rIns="91431" bIns="45716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38912" y="210312"/>
            <a:ext cx="8458200" cy="914400"/>
          </a:xfrm>
          <a:prstGeom prst="rect">
            <a:avLst/>
          </a:prstGeom>
        </p:spPr>
        <p:txBody>
          <a:bodyPr vert="horz" lIns="45716" tIns="45716" rIns="45716" bIns="45716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371604"/>
            <a:ext cx="8305800" cy="3409949"/>
          </a:xfrm>
          <a:prstGeom prst="rect">
            <a:avLst/>
          </a:prstGeom>
        </p:spPr>
        <p:txBody>
          <a:bodyPr vert="horz" lIns="91431" tIns="45716" rIns="91431" bIns="45716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lIns="91431" tIns="45716" rIns="91431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9/26/2013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tIns="45716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4781550"/>
            <a:ext cx="9144000" cy="367266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lumOff val="5000"/>
                </a:schemeClr>
              </a:gs>
              <a:gs pos="66000">
                <a:schemeClr val="accent1">
                  <a:lumMod val="50000"/>
                </a:schemeClr>
              </a:gs>
              <a:gs pos="34000">
                <a:schemeClr val="tx2">
                  <a:lumMod val="2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" y="4843565"/>
            <a:ext cx="457198" cy="243237"/>
          </a:xfrm>
          <a:prstGeom prst="rect">
            <a:avLst/>
          </a:prstGeom>
          <a:effectLst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2" r:id="rId4"/>
    <p:sldLayoutId id="2147483703" r:id="rId5"/>
    <p:sldLayoutId id="2147483708" r:id="rId6"/>
    <p:sldLayoutId id="2147483709" r:id="rId7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odoni" pitchFamily="18" charset="0"/>
          <a:ea typeface="+mj-ea"/>
          <a:cs typeface="+mj-cs"/>
        </a:defRPr>
      </a:lvl1pPr>
    </p:titleStyle>
    <p:bodyStyle>
      <a:lvl1pPr marL="420581" indent="-384009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effectLst/>
          <a:latin typeface="Bodoni" pitchFamily="18" charset="0"/>
          <a:ea typeface="+mn-ea"/>
          <a:cs typeface="+mn-cs"/>
        </a:defRPr>
      </a:lvl1pPr>
      <a:lvl2pPr marL="722302" indent="-274292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effectLst/>
          <a:latin typeface="Bodoni" pitchFamily="18" charset="0"/>
          <a:ea typeface="+mn-ea"/>
          <a:cs typeface="+mn-cs"/>
        </a:defRPr>
      </a:lvl2pPr>
      <a:lvl3pPr marL="1005737" indent="-256006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effectLst/>
          <a:latin typeface="Bodoni" pitchFamily="18" charset="0"/>
          <a:ea typeface="+mn-ea"/>
          <a:cs typeface="+mn-cs"/>
        </a:defRPr>
      </a:lvl3pPr>
      <a:lvl4pPr marL="1280029" indent="-237720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Bodoni" pitchFamily="18" charset="0"/>
          <a:ea typeface="+mn-ea"/>
          <a:cs typeface="+mn-cs"/>
        </a:defRPr>
      </a:lvl4pPr>
      <a:lvl5pPr marL="1490319" indent="-182861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Bodoni" pitchFamily="18" charset="0"/>
          <a:ea typeface="+mn-ea"/>
          <a:cs typeface="+mn-cs"/>
        </a:defRPr>
      </a:lvl5pPr>
      <a:lvl6pPr marL="1700609" indent="-182861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044" indent="-182861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477" indent="-182861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482" indent="-182861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Item 19. South Broadway DMP – Comparison of 1999 and 2013 Plans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62" y="1360717"/>
            <a:ext cx="4518483" cy="3409949"/>
          </a:xfrm>
        </p:spPr>
      </p:pic>
      <p:sp>
        <p:nvSpPr>
          <p:cNvPr id="6" name="Rectangle 5"/>
          <p:cNvSpPr/>
          <p:nvPr/>
        </p:nvSpPr>
        <p:spPr>
          <a:xfrm>
            <a:off x="4497197" y="3115902"/>
            <a:ext cx="258672" cy="299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2458" y="4247443"/>
            <a:ext cx="443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ESRI North" panose="02000508000000020003" pitchFamily="2" charset="0"/>
              </a:rPr>
              <a:t>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09" y="1323587"/>
            <a:ext cx="5733183" cy="34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1600200" y="297606"/>
            <a:ext cx="602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 dirty="0">
                <a:solidFill>
                  <a:srgbClr val="EAEAEA"/>
                </a:solidFill>
                <a:latin typeface="Stylus BT" panose="020E0402020206020304" pitchFamily="34" charset="0"/>
              </a:rPr>
              <a:t>Differences between 1990 &amp; 2013 Studies</a:t>
            </a:r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4371975" y="2371725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4343400" y="2339579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1428750" y="914400"/>
            <a:ext cx="6000750" cy="351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257175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100" b="1" dirty="0">
                <a:solidFill>
                  <a:srgbClr val="EAEAEA"/>
                </a:solidFill>
                <a:latin typeface="Stylus BT" panose="020E0402020206020304" pitchFamily="34" charset="0"/>
              </a:rPr>
              <a:t>1990 study existing conditions 100-year peak discharge into San Jose Drain = 890 </a:t>
            </a:r>
            <a:r>
              <a:rPr lang="en-US" altLang="en-US" sz="2100" b="1" dirty="0" err="1">
                <a:solidFill>
                  <a:srgbClr val="EAEAEA"/>
                </a:solidFill>
                <a:latin typeface="Stylus BT" panose="020E0402020206020304" pitchFamily="34" charset="0"/>
              </a:rPr>
              <a:t>cfs</a:t>
            </a:r>
            <a:r>
              <a:rPr lang="en-US" altLang="en-US" sz="2100" b="1" dirty="0">
                <a:solidFill>
                  <a:srgbClr val="EAEAEA"/>
                </a:solidFill>
                <a:latin typeface="Stylus BT" panose="020E0402020206020304" pitchFamily="34" charset="0"/>
              </a:rPr>
              <a:t> </a:t>
            </a:r>
          </a:p>
          <a:p>
            <a:pPr marL="257175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100" b="1" dirty="0">
                <a:solidFill>
                  <a:srgbClr val="EAEAEA"/>
                </a:solidFill>
                <a:latin typeface="Stylus BT" panose="020E0402020206020304" pitchFamily="34" charset="0"/>
              </a:rPr>
              <a:t>2013 study existing conditions 100-year discharge at same point = 430 </a:t>
            </a:r>
            <a:r>
              <a:rPr lang="en-US" altLang="en-US" sz="2100" b="1" dirty="0" err="1">
                <a:solidFill>
                  <a:srgbClr val="EAEAEA"/>
                </a:solidFill>
                <a:latin typeface="Stylus BT" panose="020E0402020206020304" pitchFamily="34" charset="0"/>
              </a:rPr>
              <a:t>cfs</a:t>
            </a:r>
            <a:endParaRPr lang="en-US" altLang="en-US" sz="2100" b="1" dirty="0">
              <a:solidFill>
                <a:srgbClr val="EAEAEA"/>
              </a:solidFill>
              <a:latin typeface="Stylus BT" panose="020E0402020206020304" pitchFamily="34" charset="0"/>
            </a:endParaRPr>
          </a:p>
          <a:p>
            <a:pPr marL="814388" lvl="1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EAEAEA"/>
                </a:solidFill>
                <a:latin typeface="Stylus BT" panose="020E0402020206020304" pitchFamily="34" charset="0"/>
              </a:rPr>
              <a:t>Difference attributed to changed hydrologic parameters since 1990 </a:t>
            </a:r>
            <a:r>
              <a:rPr lang="en-US" altLang="en-US" sz="1600" b="1" dirty="0" err="1">
                <a:solidFill>
                  <a:srgbClr val="EAEAEA"/>
                </a:solidFill>
                <a:latin typeface="Stylus BT" panose="020E0402020206020304" pitchFamily="34" charset="0"/>
              </a:rPr>
              <a:t>DMP</a:t>
            </a:r>
            <a:endParaRPr lang="en-US" altLang="en-US" sz="1600" b="1" dirty="0">
              <a:solidFill>
                <a:srgbClr val="EAEAEA"/>
              </a:solidFill>
              <a:latin typeface="Stylus BT" panose="020E0402020206020304" pitchFamily="34" charset="0"/>
            </a:endParaRPr>
          </a:p>
          <a:p>
            <a:pPr marL="814388" lvl="1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EAEAEA"/>
                </a:solidFill>
                <a:latin typeface="Stylus BT" panose="020E0402020206020304" pitchFamily="34" charset="0"/>
              </a:rPr>
              <a:t>1990 </a:t>
            </a:r>
            <a:r>
              <a:rPr lang="en-US" altLang="en-US" sz="1600" b="1" dirty="0" err="1">
                <a:solidFill>
                  <a:srgbClr val="EAEAEA"/>
                </a:solidFill>
                <a:latin typeface="Stylus BT" panose="020E0402020206020304" pitchFamily="34" charset="0"/>
              </a:rPr>
              <a:t>DMP</a:t>
            </a:r>
            <a:r>
              <a:rPr lang="en-US" altLang="en-US" sz="1600" b="1" dirty="0">
                <a:solidFill>
                  <a:srgbClr val="EAEAEA"/>
                </a:solidFill>
                <a:latin typeface="Stylus BT" panose="020E0402020206020304" pitchFamily="34" charset="0"/>
              </a:rPr>
              <a:t> used NOAA Atlas 2</a:t>
            </a:r>
          </a:p>
          <a:p>
            <a:pPr marL="814388" lvl="1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EAEAEA"/>
                </a:solidFill>
                <a:latin typeface="Stylus BT" panose="020E0402020206020304" pitchFamily="34" charset="0"/>
              </a:rPr>
              <a:t>2013 Study used NOAA Atlas 14</a:t>
            </a:r>
          </a:p>
          <a:p>
            <a:pPr marL="814388" lvl="1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EAEAEA"/>
                </a:solidFill>
                <a:latin typeface="Stylus BT" panose="020E0402020206020304" pitchFamily="34" charset="0"/>
              </a:rPr>
              <a:t>2013 Study CN values determined using ArcMap calculated for the pervious areas of each watershed </a:t>
            </a:r>
          </a:p>
        </p:txBody>
      </p:sp>
    </p:spTree>
    <p:extLst>
      <p:ext uri="{BB962C8B-B14F-4D97-AF65-F5344CB8AC3E}">
        <p14:creationId xmlns:p14="http://schemas.microsoft.com/office/powerpoint/2010/main" val="25478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2971799" y="240325"/>
            <a:ext cx="2703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 dirty="0">
                <a:solidFill>
                  <a:srgbClr val="EAEAEA"/>
                </a:solidFill>
                <a:latin typeface="Stylus BT" panose="020E0402020206020304" pitchFamily="34" charset="0"/>
              </a:rPr>
              <a:t>Differences cont’d</a:t>
            </a:r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4371975" y="2371725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4343400" y="2339579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1428750" y="914400"/>
            <a:ext cx="6229350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257175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rgbClr val="EAEAEA"/>
                </a:solidFill>
                <a:latin typeface="Stylus BT" panose="020E0402020206020304" pitchFamily="34" charset="0"/>
              </a:rPr>
              <a:t>1990 used 2 ponds in SWMM model (North Detention &amp; South Detention Ponds)</a:t>
            </a:r>
          </a:p>
          <a:p>
            <a:pPr marL="257175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rgbClr val="EAEAEA"/>
                </a:solidFill>
                <a:latin typeface="Stylus BT" panose="020E0402020206020304" pitchFamily="34" charset="0"/>
              </a:rPr>
              <a:t>1990 SWMM model extended south to city limit (South of Woodward) and included San Jose Drain</a:t>
            </a:r>
          </a:p>
          <a:p>
            <a:pPr marL="257175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rgbClr val="EAEAEA"/>
                </a:solidFill>
                <a:latin typeface="Stylus BT" panose="020E0402020206020304" pitchFamily="34" charset="0"/>
              </a:rPr>
              <a:t>2013 study SWMM model stopped at Bethel</a:t>
            </a:r>
          </a:p>
          <a:p>
            <a:pPr marL="257175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rgbClr val="EAEAEA"/>
                </a:solidFill>
                <a:latin typeface="Stylus BT" panose="020E0402020206020304" pitchFamily="34" charset="0"/>
              </a:rPr>
              <a:t>2013 study SWMM model options did not include San Jose Drain</a:t>
            </a:r>
          </a:p>
        </p:txBody>
      </p:sp>
    </p:spTree>
    <p:extLst>
      <p:ext uri="{BB962C8B-B14F-4D97-AF65-F5344CB8AC3E}">
        <p14:creationId xmlns:p14="http://schemas.microsoft.com/office/powerpoint/2010/main" val="21391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2126851" y="36211"/>
            <a:ext cx="53771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>
                <a:solidFill>
                  <a:srgbClr val="EAEAEA"/>
                </a:solidFill>
                <a:latin typeface="Stylus BT" panose="020E0402020206020304" pitchFamily="34" charset="0"/>
              </a:rPr>
              <a:t>Area not Modeled in 2013 SWMM Model</a:t>
            </a:r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4371975" y="2371725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6515100" y="2514600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t="1672"/>
          <a:stretch/>
        </p:blipFill>
        <p:spPr>
          <a:xfrm>
            <a:off x="2932042" y="646042"/>
            <a:ext cx="3436211" cy="43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1485900" y="310159"/>
            <a:ext cx="600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EAEAEA"/>
                </a:solidFill>
                <a:latin typeface="Stylus BT" panose="020E0402020206020304" pitchFamily="34" charset="0"/>
              </a:rPr>
              <a:t>2016 Existing Pond Storage Capacity</a:t>
            </a: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4371975" y="2371725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4343400" y="2339579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1" name="Text Box 10"/>
          <p:cNvSpPr txBox="1">
            <a:spLocks noChangeArrowheads="1"/>
          </p:cNvSpPr>
          <p:nvPr/>
        </p:nvSpPr>
        <p:spPr bwMode="auto">
          <a:xfrm>
            <a:off x="1771650" y="1143000"/>
            <a:ext cx="5472113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500" b="1">
              <a:solidFill>
                <a:srgbClr val="EAEAEA"/>
              </a:solidFill>
              <a:latin typeface="Stylus BT" panose="020E0402020206020304" pitchFamily="34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100" b="1">
              <a:solidFill>
                <a:srgbClr val="EAEAEA"/>
              </a:solidFill>
              <a:latin typeface="Stylus BT" panose="020E04020202060203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931279"/>
              </p:ext>
            </p:extLst>
          </p:nvPr>
        </p:nvGraphicFramePr>
        <p:xfrm>
          <a:off x="1381538" y="1047750"/>
          <a:ext cx="6897758" cy="249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8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Pond Locations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Existing Storage Capacity (ac-</a:t>
                      </a: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Broadway Detention Pond (1990 North)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26.9 ac-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Kathryn Detention Pond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 ac-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Mechem Detention Pond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 ac-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716882" y="3926996"/>
            <a:ext cx="5710237" cy="575154"/>
          </a:xfrm>
        </p:spPr>
        <p:txBody>
          <a:bodyPr>
            <a:normAutofit/>
          </a:bodyPr>
          <a:lstStyle/>
          <a:p>
            <a:pPr marL="36572" indent="0">
              <a:buNone/>
            </a:pPr>
            <a:r>
              <a:rPr lang="en-US" sz="2000" dirty="0"/>
              <a:t>*Kathryn and Mechem ponds drain to San Jose Drain</a:t>
            </a:r>
          </a:p>
        </p:txBody>
      </p:sp>
    </p:spTree>
    <p:extLst>
      <p:ext uri="{BB962C8B-B14F-4D97-AF65-F5344CB8AC3E}">
        <p14:creationId xmlns:p14="http://schemas.microsoft.com/office/powerpoint/2010/main" val="64560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5"/>
          <p:cNvSpPr txBox="1">
            <a:spLocks noChangeArrowheads="1"/>
          </p:cNvSpPr>
          <p:nvPr/>
        </p:nvSpPr>
        <p:spPr bwMode="auto">
          <a:xfrm>
            <a:off x="2286000" y="246014"/>
            <a:ext cx="4286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rgbClr val="EAEAEA"/>
                </a:solidFill>
                <a:latin typeface="Stylus BT" panose="020E0402020206020304" pitchFamily="34" charset="0"/>
              </a:rPr>
              <a:t>Conclusions</a:t>
            </a:r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4371975" y="2371725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4343400" y="2339579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9" name="Text Box 10"/>
          <p:cNvSpPr txBox="1">
            <a:spLocks noChangeArrowheads="1"/>
          </p:cNvSpPr>
          <p:nvPr/>
        </p:nvSpPr>
        <p:spPr bwMode="auto">
          <a:xfrm>
            <a:off x="1771650" y="850710"/>
            <a:ext cx="54721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257175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EAEAEA"/>
                </a:solidFill>
                <a:latin typeface="Stylus BT" panose="020E0402020206020304" pitchFamily="34" charset="0"/>
              </a:rPr>
              <a:t>Volumetric loading into northern reach of San Jose Drain still significant and exceeds capacity. </a:t>
            </a:r>
          </a:p>
          <a:p>
            <a:pPr marL="257175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EAEAEA"/>
                </a:solidFill>
                <a:latin typeface="Stylus BT" panose="020E0402020206020304" pitchFamily="34" charset="0"/>
              </a:rPr>
              <a:t>Storm drains and inlets needed in Broadway </a:t>
            </a:r>
          </a:p>
          <a:p>
            <a:pPr marL="257175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EAEAEA"/>
                </a:solidFill>
                <a:latin typeface="Stylus BT" panose="020E0402020206020304" pitchFamily="34" charset="0"/>
              </a:rPr>
              <a:t>Model incomplete and should include entire San Jose Drain</a:t>
            </a:r>
          </a:p>
        </p:txBody>
      </p:sp>
    </p:spTree>
    <p:extLst>
      <p:ext uri="{BB962C8B-B14F-4D97-AF65-F5344CB8AC3E}">
        <p14:creationId xmlns:p14="http://schemas.microsoft.com/office/powerpoint/2010/main" val="28790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4371975" y="2371725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4343400" y="2339579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2109788" y="-22190"/>
            <a:ext cx="4924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latin typeface="Stylus BT" panose="020E0402020206020304" pitchFamily="34" charset="0"/>
              </a:rPr>
              <a:t>COMPARATIVE ANALYSIS OF PREVIOUS STUDIES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3075" y="1055028"/>
            <a:ext cx="56578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000" b="1" dirty="0" err="1">
                <a:solidFill>
                  <a:srgbClr val="EAEAEA"/>
                </a:solidFill>
                <a:latin typeface="Stylus BT" panose="020E0402020206020304" pitchFamily="34" charset="0"/>
              </a:rPr>
              <a:t>Bohannan</a:t>
            </a:r>
            <a:r>
              <a:rPr lang="en-US" altLang="en-US" sz="2000" b="1" dirty="0">
                <a:solidFill>
                  <a:srgbClr val="EAEAEA"/>
                </a:solidFill>
                <a:latin typeface="Stylus BT" panose="020E0402020206020304" pitchFamily="34" charset="0"/>
              </a:rPr>
              <a:t>-Huston, Inc. (</a:t>
            </a:r>
            <a:r>
              <a:rPr lang="en-US" altLang="en-US" sz="2000" b="1" dirty="0" err="1">
                <a:solidFill>
                  <a:srgbClr val="EAEAEA"/>
                </a:solidFill>
                <a:latin typeface="Stylus BT" panose="020E0402020206020304" pitchFamily="34" charset="0"/>
              </a:rPr>
              <a:t>BHI</a:t>
            </a:r>
            <a:r>
              <a:rPr lang="en-US" altLang="en-US" sz="2000" b="1" dirty="0">
                <a:solidFill>
                  <a:srgbClr val="EAEAEA"/>
                </a:solidFill>
                <a:latin typeface="Stylus BT" panose="020E0402020206020304" pitchFamily="34" charset="0"/>
              </a:rPr>
              <a:t>)</a:t>
            </a:r>
          </a:p>
          <a:p>
            <a:pPr marL="600075" lvl="1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EAEAEA"/>
                </a:solidFill>
                <a:latin typeface="Stylus BT" panose="020E0402020206020304" pitchFamily="34" charset="0"/>
              </a:rPr>
              <a:t>South Broadway Section Drainage Management Plan (1990)</a:t>
            </a:r>
          </a:p>
          <a:p>
            <a:pPr marL="600075" lvl="1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EAEAEA"/>
                </a:solidFill>
                <a:latin typeface="Stylus BT" panose="020E0402020206020304" pitchFamily="34" charset="0"/>
              </a:rPr>
              <a:t>Drainage Management Plan (</a:t>
            </a:r>
            <a:r>
              <a:rPr lang="en-US" altLang="en-US" sz="2000" b="1" dirty="0" err="1">
                <a:solidFill>
                  <a:srgbClr val="EAEAEA"/>
                </a:solidFill>
                <a:latin typeface="Stylus BT" panose="020E0402020206020304" pitchFamily="34" charset="0"/>
              </a:rPr>
              <a:t>DMP</a:t>
            </a:r>
            <a:r>
              <a:rPr lang="en-US" altLang="en-US" sz="2000" b="1" dirty="0">
                <a:solidFill>
                  <a:srgbClr val="EAEAEA"/>
                </a:solidFill>
                <a:latin typeface="Stylus BT" panose="020E0402020206020304" pitchFamily="34" charset="0"/>
              </a:rPr>
              <a:t>)       </a:t>
            </a:r>
          </a:p>
          <a:p>
            <a:pPr marL="257175" indent="-257175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EAEAEA"/>
                </a:solidFill>
                <a:latin typeface="Stylus BT" panose="020E0402020206020304" pitchFamily="34" charset="0"/>
              </a:rPr>
              <a:t>URS Corp. (URS)</a:t>
            </a:r>
          </a:p>
          <a:p>
            <a:pPr marL="600075" lvl="1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EAEAEA"/>
                </a:solidFill>
                <a:latin typeface="Stylus BT" panose="020E0402020206020304" pitchFamily="34" charset="0"/>
              </a:rPr>
              <a:t>South Broadway Drainage &amp; Water Quality Management Plan (2013)</a:t>
            </a:r>
          </a:p>
          <a:p>
            <a:pPr marL="600075" lvl="1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EAEAEA"/>
                </a:solidFill>
                <a:latin typeface="Stylus BT" panose="020E0402020206020304" pitchFamily="34" charset="0"/>
              </a:rPr>
              <a:t>SBDWQMP</a:t>
            </a:r>
          </a:p>
        </p:txBody>
      </p:sp>
    </p:spTree>
    <p:extLst>
      <p:ext uri="{BB962C8B-B14F-4D97-AF65-F5344CB8AC3E}">
        <p14:creationId xmlns:p14="http://schemas.microsoft.com/office/powerpoint/2010/main" val="5381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5065054" y="252799"/>
            <a:ext cx="3028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Stylus BT" panose="020E0402020206020304" pitchFamily="34" charset="0"/>
              </a:rPr>
              <a:t>Study Area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371975" y="2371725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343400" y="2339579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7" y="422911"/>
            <a:ext cx="3976720" cy="4572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58408" y="1371600"/>
            <a:ext cx="3528391" cy="325755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Stylus BT" panose="020E0402020206020304" pitchFamily="34" charset="0"/>
              </a:rPr>
              <a:t>Bounded by Roma Avenue to the north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Stylus BT" panose="020E0402020206020304" pitchFamily="34" charset="0"/>
              </a:rPr>
              <a:t>City limit on the south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EAEAEA"/>
                </a:solidFill>
                <a:latin typeface="Stylus BT" panose="020E0402020206020304" pitchFamily="34" charset="0"/>
              </a:rPr>
              <a:t>I – 25 on the east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EAEAEA"/>
                </a:solidFill>
                <a:latin typeface="Stylus BT" panose="020E0402020206020304" pitchFamily="34" charset="0"/>
              </a:rPr>
              <a:t>South Diversion Channel on the southeast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EAEAEA"/>
                </a:solidFill>
                <a:latin typeface="Stylus BT" panose="020E0402020206020304" pitchFamily="34" charset="0"/>
              </a:rPr>
              <a:t>Railroad tracks to the west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2743200" y="-57150"/>
            <a:ext cx="2857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ts val="900"/>
              </a:spcBef>
              <a:buClrTx/>
              <a:buSzTx/>
              <a:buNone/>
            </a:pPr>
            <a:r>
              <a:rPr lang="en-US" altLang="en-US" sz="4400" b="1" dirty="0">
                <a:solidFill>
                  <a:srgbClr val="EAEAEA"/>
                </a:solidFill>
                <a:latin typeface="Stylus BT" panose="020E0402020206020304" pitchFamily="34" charset="0"/>
              </a:rPr>
              <a:t>1990 </a:t>
            </a:r>
            <a:r>
              <a:rPr lang="en-US" altLang="en-US" sz="4000" b="1" dirty="0">
                <a:solidFill>
                  <a:srgbClr val="EAEAEA"/>
                </a:solidFill>
                <a:latin typeface="Stylus BT" panose="020E0402020206020304" pitchFamily="34" charset="0"/>
              </a:rPr>
              <a:t>Study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371975" y="2371725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4343400" y="2339579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1600200" y="908481"/>
            <a:ext cx="59436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257175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EAEAEA"/>
                </a:solidFill>
                <a:latin typeface="Stylus BT" panose="020E0402020206020304" pitchFamily="34" charset="0"/>
              </a:rPr>
              <a:t>Used SWMM computer program to model hydrology and hydraulics of street flow, channel flow, pipe flow, pump hydraulics </a:t>
            </a:r>
          </a:p>
          <a:p>
            <a:pPr marL="257175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EAEAEA"/>
                </a:solidFill>
                <a:latin typeface="Stylus BT" panose="020E0402020206020304" pitchFamily="34" charset="0"/>
              </a:rPr>
              <a:t>10-year and 100-year 6-hour rainfall events modeled</a:t>
            </a:r>
          </a:p>
          <a:p>
            <a:pPr marL="257175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EAEAEA"/>
                </a:solidFill>
                <a:latin typeface="Stylus BT" panose="020E0402020206020304" pitchFamily="34" charset="0"/>
              </a:rPr>
              <a:t>Existing and developed conditions models prepared</a:t>
            </a:r>
          </a:p>
          <a:p>
            <a:pPr marL="257175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EAEAEA"/>
                </a:solidFill>
                <a:latin typeface="Stylus BT" panose="020E0402020206020304" pitchFamily="34" charset="0"/>
              </a:rPr>
              <a:t>Recommended a North Detention Pond and a South Detention Pond. Also recommended large stormdrains in Broadway</a:t>
            </a:r>
            <a:endParaRPr lang="en-US" altLang="en-US" sz="1800" b="1" dirty="0">
              <a:latin typeface="Stylus BT" panose="020E0402020206020304" pitchFamily="34" charset="0"/>
            </a:endParaRPr>
          </a:p>
          <a:p>
            <a:pPr marL="257175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Stylus BT" panose="020E0402020206020304" pitchFamily="34" charset="0"/>
              </a:rPr>
              <a:t>Ponds to form part of six collective Improvement Projects for South Broadway Sector</a:t>
            </a:r>
          </a:p>
          <a:p>
            <a:pPr marL="257175" indent="-257175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Stylus BT" panose="020E0402020206020304" pitchFamily="34" charset="0"/>
              </a:rPr>
              <a:t>South Detention Pond – three possible locations</a:t>
            </a:r>
          </a:p>
        </p:txBody>
      </p:sp>
    </p:spTree>
    <p:extLst>
      <p:ext uri="{BB962C8B-B14F-4D97-AF65-F5344CB8AC3E}">
        <p14:creationId xmlns:p14="http://schemas.microsoft.com/office/powerpoint/2010/main" val="409752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4371975" y="2371725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4343400" y="2339579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t="6084" r="929" b="1764"/>
          <a:stretch/>
        </p:blipFill>
        <p:spPr>
          <a:xfrm>
            <a:off x="2892287" y="41651"/>
            <a:ext cx="3428999" cy="500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1485900" y="310159"/>
            <a:ext cx="600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EAEAEA"/>
                </a:solidFill>
                <a:latin typeface="Stylus BT" panose="020E0402020206020304" pitchFamily="34" charset="0"/>
              </a:rPr>
              <a:t>1990 Pond Storage Requirements</a:t>
            </a: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4371975" y="2371725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4343400" y="2339579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1" name="Text Box 10"/>
          <p:cNvSpPr txBox="1">
            <a:spLocks noChangeArrowheads="1"/>
          </p:cNvSpPr>
          <p:nvPr/>
        </p:nvSpPr>
        <p:spPr bwMode="auto">
          <a:xfrm>
            <a:off x="1771650" y="1143000"/>
            <a:ext cx="5472113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500" b="1">
              <a:solidFill>
                <a:srgbClr val="EAEAEA"/>
              </a:solidFill>
              <a:latin typeface="Stylus BT" panose="020E0402020206020304" pitchFamily="34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100" b="1">
              <a:solidFill>
                <a:srgbClr val="EAEAEA"/>
              </a:solidFill>
              <a:latin typeface="Stylus BT" panose="020E04020202060203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98456"/>
              </p:ext>
            </p:extLst>
          </p:nvPr>
        </p:nvGraphicFramePr>
        <p:xfrm>
          <a:off x="1381538" y="1047750"/>
          <a:ext cx="6897758" cy="18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8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Pond Locations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Existing Storage Capacity (ac-</a:t>
                      </a: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 Detention Pond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ac-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Detention Pond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ac-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114425" y="3011488"/>
            <a:ext cx="6915150" cy="1314450"/>
          </a:xfrm>
        </p:spPr>
        <p:txBody>
          <a:bodyPr>
            <a:normAutofit/>
          </a:bodyPr>
          <a:lstStyle/>
          <a:p>
            <a:pPr marL="36572" indent="0">
              <a:buNone/>
            </a:pPr>
            <a:r>
              <a:rPr lang="en-US" dirty="0">
                <a:latin typeface="Arial Narrow" panose="020B0606020202030204" pitchFamily="34" charset="0"/>
              </a:rPr>
              <a:t>North pond drains Bell-Commercial Pumpstation</a:t>
            </a:r>
          </a:p>
          <a:p>
            <a:pPr marL="36572" indent="0">
              <a:buNone/>
            </a:pPr>
            <a:r>
              <a:rPr lang="en-US">
                <a:latin typeface="Arial Narrow" panose="020B0606020202030204" pitchFamily="34" charset="0"/>
              </a:rPr>
              <a:t>South pond drains </a:t>
            </a:r>
            <a:r>
              <a:rPr lang="en-US" dirty="0">
                <a:latin typeface="Arial Narrow" panose="020B0606020202030204" pitchFamily="34" charset="0"/>
              </a:rPr>
              <a:t>to San Jose Drain</a:t>
            </a:r>
          </a:p>
        </p:txBody>
      </p:sp>
    </p:spTree>
    <p:extLst>
      <p:ext uri="{BB962C8B-B14F-4D97-AF65-F5344CB8AC3E}">
        <p14:creationId xmlns:p14="http://schemas.microsoft.com/office/powerpoint/2010/main" val="28362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6027528" y="2423124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4343400" y="2339579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600200" y="914400"/>
            <a:ext cx="56007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EAEAEA"/>
                </a:solidFill>
                <a:latin typeface="Stylus BT" panose="020E0402020206020304" pitchFamily="34" charset="0"/>
              </a:rPr>
              <a:t>San Jose Drain capacity computed at 350 </a:t>
            </a:r>
            <a:r>
              <a:rPr lang="en-US" altLang="en-US" sz="2400" b="1" dirty="0" err="1">
                <a:solidFill>
                  <a:srgbClr val="EAEAEA"/>
                </a:solidFill>
                <a:latin typeface="Stylus BT" panose="020E0402020206020304" pitchFamily="34" charset="0"/>
              </a:rPr>
              <a:t>cfs</a:t>
            </a:r>
            <a:endParaRPr lang="en-US" altLang="en-US" sz="2400" b="1" dirty="0">
              <a:solidFill>
                <a:srgbClr val="EAEAEA"/>
              </a:solidFill>
              <a:latin typeface="Stylus BT" panose="020E0402020206020304" pitchFamily="34" charset="0"/>
            </a:endParaRPr>
          </a:p>
          <a:p>
            <a:pPr marL="342900" indent="-3429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EAEAEA"/>
                </a:solidFill>
                <a:latin typeface="Stylus BT" panose="020E0402020206020304" pitchFamily="34" charset="0"/>
              </a:rPr>
              <a:t>Determined 100-year existing conditions discharge into San Jose Drain was 890 </a:t>
            </a:r>
            <a:r>
              <a:rPr lang="en-US" altLang="en-US" sz="2400" b="1" dirty="0" err="1">
                <a:solidFill>
                  <a:srgbClr val="EAEAEA"/>
                </a:solidFill>
                <a:latin typeface="Stylus BT" panose="020E0402020206020304" pitchFamily="34" charset="0"/>
              </a:rPr>
              <a:t>cfs</a:t>
            </a:r>
            <a:endParaRPr lang="en-US" altLang="en-US" sz="2400" b="1" dirty="0">
              <a:solidFill>
                <a:srgbClr val="EAEAEA"/>
              </a:solidFill>
              <a:latin typeface="Stylus BT" panose="020E0402020206020304" pitchFamily="34" charset="0"/>
            </a:endParaRPr>
          </a:p>
          <a:p>
            <a:pPr marL="342900" indent="-3429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EAEAEA"/>
                </a:solidFill>
                <a:latin typeface="Stylus BT" panose="020E0402020206020304" pitchFamily="34" charset="0"/>
              </a:rPr>
              <a:t>Recommended upsizing San Jose Drain for a length of 12,000 feet from Bethel Dr. to Riverside Drain and increasing capacity to 1140 </a:t>
            </a:r>
            <a:r>
              <a:rPr lang="en-US" altLang="en-US" sz="2400" b="1" dirty="0" err="1">
                <a:solidFill>
                  <a:srgbClr val="EAEAEA"/>
                </a:solidFill>
                <a:latin typeface="Stylus BT" panose="020E0402020206020304" pitchFamily="34" charset="0"/>
              </a:rPr>
              <a:t>cfs</a:t>
            </a:r>
            <a:endParaRPr lang="en-US" altLang="en-US" sz="2400" b="1" dirty="0">
              <a:solidFill>
                <a:srgbClr val="EAEAEA"/>
              </a:solidFill>
              <a:latin typeface="Stylus BT" panose="020E04020202060203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77950" y="214756"/>
            <a:ext cx="6388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ts val="900"/>
              </a:spcBef>
              <a:buClrTx/>
              <a:buSzTx/>
              <a:buNone/>
            </a:pPr>
            <a:r>
              <a:rPr lang="en-US" altLang="en-US" b="1" dirty="0">
                <a:solidFill>
                  <a:srgbClr val="EAEAEA"/>
                </a:solidFill>
                <a:latin typeface="Stylus BT" panose="020E0402020206020304" pitchFamily="34" charset="0"/>
              </a:rPr>
              <a:t>1990 Assessment of San Jose Drain</a:t>
            </a:r>
          </a:p>
        </p:txBody>
      </p:sp>
    </p:spTree>
    <p:extLst>
      <p:ext uri="{BB962C8B-B14F-4D97-AF65-F5344CB8AC3E}">
        <p14:creationId xmlns:p14="http://schemas.microsoft.com/office/powerpoint/2010/main" val="37365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1343025" y="84535"/>
            <a:ext cx="6000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EAEAEA"/>
                </a:solidFill>
                <a:latin typeface="Stylus BT" panose="020E0402020206020304" pitchFamily="34" charset="0"/>
              </a:rPr>
              <a:t>2013 Study</a:t>
            </a: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4371975" y="2371725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4343400" y="2339579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1871662" y="971550"/>
            <a:ext cx="5472113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500" b="1">
              <a:solidFill>
                <a:srgbClr val="EAEAEA"/>
              </a:solidFill>
              <a:latin typeface="Stylus BT" panose="020E0402020206020304" pitchFamily="34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en-US" sz="2100" b="1">
              <a:solidFill>
                <a:srgbClr val="EAEAEA"/>
              </a:solidFill>
              <a:latin typeface="Stylus BT" panose="020E04020202060203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1625" y="571501"/>
            <a:ext cx="57721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EAEAEA"/>
                </a:solidFill>
                <a:latin typeface="Stylus BT" panose="020E0402020206020304" pitchFamily="34" charset="0"/>
              </a:rPr>
              <a:t>Objective:  to revise 1990 DMP, update hydrology, add storm sewer systems, make revisions</a:t>
            </a:r>
          </a:p>
          <a:p>
            <a:pPr marL="257175" indent="-257175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EAEAEA"/>
                </a:solidFill>
                <a:latin typeface="Stylus BT" panose="020E0402020206020304" pitchFamily="34" charset="0"/>
              </a:rPr>
              <a:t>Used SWMM computer program to model hydrology and hydraulics </a:t>
            </a:r>
          </a:p>
          <a:p>
            <a:pPr marL="257175" indent="-257175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EAEAEA"/>
                </a:solidFill>
                <a:latin typeface="Stylus BT" panose="020E0402020206020304" pitchFamily="34" charset="0"/>
              </a:rPr>
              <a:t>100-year 6-hour and 24-hour rainfall events modeled</a:t>
            </a:r>
          </a:p>
          <a:p>
            <a:pPr marL="257175" indent="-257175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EAEAEA"/>
                </a:solidFill>
                <a:latin typeface="Stylus BT" panose="020E0402020206020304" pitchFamily="34" charset="0"/>
              </a:rPr>
              <a:t>Existing and developed conditions models prepared</a:t>
            </a:r>
          </a:p>
          <a:p>
            <a:pPr marL="257175" indent="-257175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EAEAEA"/>
                </a:solidFill>
                <a:latin typeface="Stylus BT" panose="020E0402020206020304" pitchFamily="34" charset="0"/>
              </a:rPr>
              <a:t>Existing South Broadway, Kathryn, </a:t>
            </a:r>
            <a:r>
              <a:rPr lang="en-US" altLang="en-US" b="1" dirty="0" err="1">
                <a:solidFill>
                  <a:srgbClr val="EAEAEA"/>
                </a:solidFill>
                <a:latin typeface="Stylus BT" panose="020E0402020206020304" pitchFamily="34" charset="0"/>
              </a:rPr>
              <a:t>Mechem</a:t>
            </a:r>
            <a:r>
              <a:rPr lang="en-US" altLang="en-US" b="1" dirty="0">
                <a:solidFill>
                  <a:srgbClr val="EAEAEA"/>
                </a:solidFill>
                <a:latin typeface="Stylus BT" panose="020E0402020206020304" pitchFamily="34" charset="0"/>
              </a:rPr>
              <a:t> ponds incorporated into model</a:t>
            </a:r>
          </a:p>
          <a:p>
            <a:pPr marL="257175" indent="-257175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EAEAEA"/>
                </a:solidFill>
                <a:latin typeface="Stylus BT" panose="020E0402020206020304" pitchFamily="34" charset="0"/>
              </a:rPr>
              <a:t>Six hydraulic subsystems to cover the study area</a:t>
            </a:r>
          </a:p>
          <a:p>
            <a:pPr marL="257175" indent="-257175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EAEAEA"/>
                </a:solidFill>
                <a:latin typeface="Stylus BT" panose="020E0402020206020304" pitchFamily="34" charset="0"/>
              </a:rPr>
              <a:t>Six Improvement Options developed to reduce/eliminate flooding caused by 100-year 24 storm</a:t>
            </a:r>
          </a:p>
        </p:txBody>
      </p:sp>
    </p:spTree>
    <p:extLst>
      <p:ext uri="{BB962C8B-B14F-4D97-AF65-F5344CB8AC3E}">
        <p14:creationId xmlns:p14="http://schemas.microsoft.com/office/powerpoint/2010/main" val="287758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1571625" y="628650"/>
            <a:ext cx="600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EAEAEA"/>
                </a:solidFill>
                <a:latin typeface="Stylus BT" panose="020E0402020206020304" pitchFamily="34" charset="0"/>
              </a:rPr>
              <a:t>2013 Study Recommended Improvements </a:t>
            </a: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4371975" y="2371725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6515100" y="2514600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1571625" y="1371600"/>
            <a:ext cx="6429375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100" b="1" dirty="0">
                <a:solidFill>
                  <a:srgbClr val="EAEAEA"/>
                </a:solidFill>
                <a:latin typeface="Stylus BT" panose="020E0402020206020304" pitchFamily="34" charset="0"/>
              </a:rPr>
              <a:t> </a:t>
            </a:r>
            <a:r>
              <a:rPr lang="en-US" altLang="en-US" sz="2100" b="1" dirty="0">
                <a:solidFill>
                  <a:srgbClr val="EAEAEA"/>
                </a:solidFill>
                <a:latin typeface="Stylus BT" panose="020E0402020206020304"/>
              </a:rPr>
              <a:t>Expand South Broadway Pond expansion -   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100" b="1" dirty="0">
                <a:solidFill>
                  <a:srgbClr val="EAEAEA"/>
                </a:solidFill>
                <a:latin typeface="Stylus BT" panose="020E0402020206020304"/>
              </a:rPr>
              <a:t> Expand Kathryn Pond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100" b="1" dirty="0">
                <a:solidFill>
                  <a:srgbClr val="EAEAEA"/>
                </a:solidFill>
                <a:latin typeface="Stylus BT" panose="020E0402020206020304"/>
              </a:rPr>
              <a:t> Mechem Pond outlet modification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100" b="1" dirty="0">
                <a:solidFill>
                  <a:srgbClr val="EAEAEA"/>
                </a:solidFill>
                <a:latin typeface="Stylus BT" panose="020E0402020206020304"/>
              </a:rPr>
              <a:t> Edith Storm Drain</a:t>
            </a:r>
          </a:p>
        </p:txBody>
      </p:sp>
    </p:spTree>
    <p:extLst>
      <p:ext uri="{BB962C8B-B14F-4D97-AF65-F5344CB8AC3E}">
        <p14:creationId xmlns:p14="http://schemas.microsoft.com/office/powerpoint/2010/main" val="87077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16239</TotalTime>
  <Words>567</Words>
  <Application>Microsoft Office PowerPoint</Application>
  <PresentationFormat>On-screen Show (16:9)</PresentationFormat>
  <Paragraphs>88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Bodoni</vt:lpstr>
      <vt:lpstr>Calibri</vt:lpstr>
      <vt:lpstr>ESRI North</vt:lpstr>
      <vt:lpstr>Stylus BT</vt:lpstr>
      <vt:lpstr>Times New Roman</vt:lpstr>
      <vt:lpstr>Wingdings</vt:lpstr>
      <vt:lpstr>Wingdings 2</vt:lpstr>
      <vt:lpstr>Technic</vt:lpstr>
      <vt:lpstr>Item 19. South Broadway DMP – Comparison of 1999 and 2013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AMAFCA Board of Directors</dc:title>
  <dc:creator>Kevin W. Troutman</dc:creator>
  <cp:lastModifiedBy>Brad Bingham</cp:lastModifiedBy>
  <cp:revision>2013</cp:revision>
  <cp:lastPrinted>2016-07-27T21:28:50Z</cp:lastPrinted>
  <dcterms:created xsi:type="dcterms:W3CDTF">2006-08-16T00:00:00Z</dcterms:created>
  <dcterms:modified xsi:type="dcterms:W3CDTF">2020-07-21T19:24:03Z</dcterms:modified>
</cp:coreProperties>
</file>