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74" r:id="rId4"/>
    <p:sldId id="264" r:id="rId5"/>
    <p:sldId id="258" r:id="rId6"/>
    <p:sldId id="271" r:id="rId7"/>
    <p:sldId id="260" r:id="rId8"/>
    <p:sldId id="261" r:id="rId9"/>
    <p:sldId id="266" r:id="rId10"/>
    <p:sldId id="272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tega, Oscar" initials="OO" lastIdx="1" clrIdx="0">
    <p:extLst>
      <p:ext uri="{19B8F6BF-5375-455C-9EA6-DF929625EA0E}">
        <p15:presenceInfo xmlns:p15="http://schemas.microsoft.com/office/powerpoint/2012/main" userId="S-1-5-21-2054104177-1175809295-1450385733-34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708A"/>
    <a:srgbClr val="FFAA00"/>
    <a:srgbClr val="C3B2A3"/>
    <a:srgbClr val="4F81BD"/>
    <a:srgbClr val="F5B01F"/>
    <a:srgbClr val="D9D9D9"/>
    <a:srgbClr val="E9EDF4"/>
    <a:srgbClr val="D0D8E8"/>
    <a:srgbClr val="FFC000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09" autoAdjust="0"/>
  </p:normalViewPr>
  <p:slideViewPr>
    <p:cSldViewPr>
      <p:cViewPr>
        <p:scale>
          <a:sx n="100" d="100"/>
          <a:sy n="100" d="100"/>
        </p:scale>
        <p:origin x="1836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8BF201-EDB6-40C7-A257-6A3188DA022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AF8E52-DAA6-48EF-A969-A61CA6AD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F8E52-DAA6-48EF-A969-A61CA6AD98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1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F8E52-DAA6-48EF-A969-A61CA6AD98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AAWDT=Average Annual Weekday Traffic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F8E52-DAA6-48EF-A969-A61CA6AD98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5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30788"/>
            <a:ext cx="9144000" cy="12429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FECCED-DCF3-4F55-A308-A0275CF3921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8669" y="6452343"/>
            <a:ext cx="1147060" cy="391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F7A53F-3D2D-4412-B086-C45E4FA64FE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58" y="6659819"/>
            <a:ext cx="1073438" cy="1219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63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370200"/>
            <a:ext cx="9144000" cy="348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9" y="6273844"/>
            <a:ext cx="1987838" cy="225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5280" y="6017457"/>
            <a:ext cx="4819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Our commitment is to understand the needs of our clients and to meet those needs by delivering professional services with the highest level of quality and integrity.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3760216"/>
            <a:ext cx="7058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Tierra Linda Multi Family Development</a:t>
            </a:r>
          </a:p>
          <a:p>
            <a:pPr algn="r"/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Scoping Meeting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FC883A-2532-47F8-BB6C-26602E3C8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869141"/>
            <a:ext cx="3928683" cy="13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A1BDE-E112-4339-B0C2-AE55BF42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2050" name="Picture 2" descr="Question Icon Vector Art, Icons, and Graphics for Free Download">
            <a:extLst>
              <a:ext uri="{FF2B5EF4-FFF2-40B4-BE49-F238E27FC236}">
                <a16:creationId xmlns:a16="http://schemas.microsoft.com/office/drawing/2014/main" id="{5FDF5B72-D3B2-4ECB-B539-EC0910C116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9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0080-CF2F-47A4-905E-F61B94D0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Plan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61F161-F547-4AD6-813B-4E75AE58E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50" y="1600200"/>
            <a:ext cx="7632700" cy="4722433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5CED1E84-F31E-43D0-AD20-3EF673627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43" t="17451" r="17880" b="7649"/>
          <a:stretch/>
        </p:blipFill>
        <p:spPr>
          <a:xfrm>
            <a:off x="3848100" y="2895600"/>
            <a:ext cx="2514600" cy="3109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2F831-F193-47A2-963D-7FD29C45E042}"/>
              </a:ext>
            </a:extLst>
          </p:cNvPr>
          <p:cNvSpPr txBox="1"/>
          <p:nvPr/>
        </p:nvSpPr>
        <p:spPr>
          <a:xfrm>
            <a:off x="2362200" y="2209800"/>
            <a:ext cx="13175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Dennis Chavez Blvd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212F2-D121-4B72-A91C-5A82945F9A54}"/>
              </a:ext>
            </a:extLst>
          </p:cNvPr>
          <p:cNvSpPr txBox="1"/>
          <p:nvPr/>
        </p:nvSpPr>
        <p:spPr>
          <a:xfrm>
            <a:off x="5344377" y="5925880"/>
            <a:ext cx="105590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Ceja Vista 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36F96-890E-4251-ABEC-9EC026A2D90F}"/>
              </a:ext>
            </a:extLst>
          </p:cNvPr>
          <p:cNvSpPr txBox="1"/>
          <p:nvPr/>
        </p:nvSpPr>
        <p:spPr>
          <a:xfrm rot="16200000">
            <a:off x="6239357" y="4319459"/>
            <a:ext cx="58346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98</a:t>
            </a:r>
            <a:r>
              <a:rPr lang="en-US" sz="1100" b="1" baseline="30000" dirty="0"/>
              <a:t>th</a:t>
            </a:r>
            <a:r>
              <a:rPr lang="en-US" sz="1100" b="1" dirty="0"/>
              <a:t> St</a:t>
            </a:r>
          </a:p>
        </p:txBody>
      </p:sp>
    </p:spTree>
    <p:extLst>
      <p:ext uri="{BB962C8B-B14F-4D97-AF65-F5344CB8AC3E}">
        <p14:creationId xmlns:p14="http://schemas.microsoft.com/office/powerpoint/2010/main" val="346346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0080-CF2F-47A4-905E-F61B94D0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Plan (cont’d)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61F161-F547-4AD6-813B-4E75AE58E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650" y="1600200"/>
            <a:ext cx="7632700" cy="4722433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5CED1E84-F31E-43D0-AD20-3EF673627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43" t="17451" r="17880" b="7649"/>
          <a:stretch/>
        </p:blipFill>
        <p:spPr>
          <a:xfrm>
            <a:off x="3848100" y="2895600"/>
            <a:ext cx="2514600" cy="3109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2F831-F193-47A2-963D-7FD29C45E042}"/>
              </a:ext>
            </a:extLst>
          </p:cNvPr>
          <p:cNvSpPr txBox="1"/>
          <p:nvPr/>
        </p:nvSpPr>
        <p:spPr>
          <a:xfrm>
            <a:off x="2362200" y="2209800"/>
            <a:ext cx="13175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Dennis Chavez Blvd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212F2-D121-4B72-A91C-5A82945F9A54}"/>
              </a:ext>
            </a:extLst>
          </p:cNvPr>
          <p:cNvSpPr txBox="1"/>
          <p:nvPr/>
        </p:nvSpPr>
        <p:spPr>
          <a:xfrm>
            <a:off x="5248273" y="6005920"/>
            <a:ext cx="105590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Ceja Vista 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36F96-890E-4251-ABEC-9EC026A2D90F}"/>
              </a:ext>
            </a:extLst>
          </p:cNvPr>
          <p:cNvSpPr txBox="1"/>
          <p:nvPr/>
        </p:nvSpPr>
        <p:spPr>
          <a:xfrm rot="16200000">
            <a:off x="6239357" y="4319459"/>
            <a:ext cx="58346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98</a:t>
            </a:r>
            <a:r>
              <a:rPr lang="en-US" sz="1100" b="1" baseline="30000" dirty="0"/>
              <a:t>th</a:t>
            </a:r>
            <a:r>
              <a:rPr lang="en-US" sz="1100" b="1" dirty="0"/>
              <a:t> 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10D887-859C-4434-B866-3723444EE084}"/>
              </a:ext>
            </a:extLst>
          </p:cNvPr>
          <p:cNvSpPr/>
          <p:nvPr/>
        </p:nvSpPr>
        <p:spPr>
          <a:xfrm>
            <a:off x="4191000" y="5654745"/>
            <a:ext cx="6858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ysClr val="windowText" lastClr="000000"/>
                </a:solidFill>
              </a:rPr>
              <a:t>Multifamily Building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CACE45-6B07-4E75-805C-4ECD7FCB708B}"/>
              </a:ext>
            </a:extLst>
          </p:cNvPr>
          <p:cNvSpPr/>
          <p:nvPr/>
        </p:nvSpPr>
        <p:spPr>
          <a:xfrm>
            <a:off x="5248273" y="5639242"/>
            <a:ext cx="6858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ysClr val="windowText" lastClr="000000"/>
                </a:solidFill>
              </a:rPr>
              <a:t>Multifamily Building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B36C3C-F7CE-47B4-B9A4-2824C9BE86FE}"/>
              </a:ext>
            </a:extLst>
          </p:cNvPr>
          <p:cNvSpPr/>
          <p:nvPr/>
        </p:nvSpPr>
        <p:spPr>
          <a:xfrm>
            <a:off x="4658577" y="3882872"/>
            <a:ext cx="6858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ysClr val="windowText" lastClr="000000"/>
                </a:solidFill>
              </a:rPr>
              <a:t>Multifamily Building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4DF2E-27CB-4B5D-BF84-568EE80366AE}"/>
              </a:ext>
            </a:extLst>
          </p:cNvPr>
          <p:cNvSpPr/>
          <p:nvPr/>
        </p:nvSpPr>
        <p:spPr>
          <a:xfrm rot="16200000">
            <a:off x="3970442" y="3882872"/>
            <a:ext cx="6858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ysClr val="windowText" lastClr="000000"/>
                </a:solidFill>
              </a:rPr>
              <a:t>Multifamily Building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036CD4-1B44-490D-B25A-D4C48666F4AA}"/>
              </a:ext>
            </a:extLst>
          </p:cNvPr>
          <p:cNvSpPr/>
          <p:nvPr/>
        </p:nvSpPr>
        <p:spPr>
          <a:xfrm>
            <a:off x="4181810" y="3016021"/>
            <a:ext cx="6858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ysClr val="windowText" lastClr="000000"/>
                </a:solidFill>
              </a:rPr>
              <a:t>Multifamily Building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F33D5B-94BA-459A-8CFD-2DCD948D6398}"/>
              </a:ext>
            </a:extLst>
          </p:cNvPr>
          <p:cNvSpPr/>
          <p:nvPr/>
        </p:nvSpPr>
        <p:spPr>
          <a:xfrm>
            <a:off x="5248273" y="3016021"/>
            <a:ext cx="6858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ysClr val="windowText" lastClr="000000"/>
                </a:solidFill>
              </a:rPr>
              <a:t>Multifamily Building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2FC19-0C92-4BCF-A4E5-2D4F74EE7609}"/>
              </a:ext>
            </a:extLst>
          </p:cNvPr>
          <p:cNvSpPr/>
          <p:nvPr/>
        </p:nvSpPr>
        <p:spPr>
          <a:xfrm rot="16200000">
            <a:off x="3969715" y="4894383"/>
            <a:ext cx="6858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ysClr val="windowText" lastClr="000000"/>
                </a:solidFill>
              </a:rPr>
              <a:t>Multifamily Building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21888B-DB6C-4EA7-9C25-02CEA5C31F72}"/>
              </a:ext>
            </a:extLst>
          </p:cNvPr>
          <p:cNvSpPr/>
          <p:nvPr/>
        </p:nvSpPr>
        <p:spPr>
          <a:xfrm rot="16200000">
            <a:off x="5460368" y="3841413"/>
            <a:ext cx="6858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ysClr val="windowText" lastClr="000000"/>
                </a:solidFill>
              </a:rPr>
              <a:t>Multifamily Building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EAA45C-538A-495B-B46F-8A5E819977C7}"/>
              </a:ext>
            </a:extLst>
          </p:cNvPr>
          <p:cNvSpPr/>
          <p:nvPr/>
        </p:nvSpPr>
        <p:spPr>
          <a:xfrm rot="16200000">
            <a:off x="5523080" y="4883363"/>
            <a:ext cx="6858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ysClr val="windowText" lastClr="000000"/>
                </a:solidFill>
              </a:rPr>
              <a:t>Multifamily Building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37013C-6EC1-423A-BB75-429FF1BA9372}"/>
              </a:ext>
            </a:extLst>
          </p:cNvPr>
          <p:cNvSpPr/>
          <p:nvPr/>
        </p:nvSpPr>
        <p:spPr>
          <a:xfrm rot="16200000">
            <a:off x="5444189" y="3539190"/>
            <a:ext cx="1272333" cy="1836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Retention Area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445F72-D2DB-4FDF-B7DD-5912080A362E}"/>
              </a:ext>
            </a:extLst>
          </p:cNvPr>
          <p:cNvSpPr/>
          <p:nvPr/>
        </p:nvSpPr>
        <p:spPr>
          <a:xfrm rot="16200000">
            <a:off x="5480864" y="5215589"/>
            <a:ext cx="1272333" cy="1836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Retention Area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7053A08-7904-4ABA-B7FB-5882622128B2}"/>
              </a:ext>
            </a:extLst>
          </p:cNvPr>
          <p:cNvSpPr/>
          <p:nvPr/>
        </p:nvSpPr>
        <p:spPr>
          <a:xfrm>
            <a:off x="3948113" y="4862513"/>
            <a:ext cx="2028825" cy="1145381"/>
          </a:xfrm>
          <a:custGeom>
            <a:avLst/>
            <a:gdLst>
              <a:gd name="connsiteX0" fmla="*/ 1000125 w 2028825"/>
              <a:gd name="connsiteY0" fmla="*/ 1140618 h 1145381"/>
              <a:gd name="connsiteX1" fmla="*/ 1047750 w 2028825"/>
              <a:gd name="connsiteY1" fmla="*/ 1109662 h 1145381"/>
              <a:gd name="connsiteX2" fmla="*/ 1047750 w 2028825"/>
              <a:gd name="connsiteY2" fmla="*/ 754856 h 1145381"/>
              <a:gd name="connsiteX3" fmla="*/ 1038225 w 2028825"/>
              <a:gd name="connsiteY3" fmla="*/ 723900 h 1145381"/>
              <a:gd name="connsiteX4" fmla="*/ 1014412 w 2028825"/>
              <a:gd name="connsiteY4" fmla="*/ 681037 h 1145381"/>
              <a:gd name="connsiteX5" fmla="*/ 959643 w 2028825"/>
              <a:gd name="connsiteY5" fmla="*/ 645318 h 1145381"/>
              <a:gd name="connsiteX6" fmla="*/ 207168 w 2028825"/>
              <a:gd name="connsiteY6" fmla="*/ 657225 h 1145381"/>
              <a:gd name="connsiteX7" fmla="*/ 135731 w 2028825"/>
              <a:gd name="connsiteY7" fmla="*/ 666750 h 1145381"/>
              <a:gd name="connsiteX8" fmla="*/ 116681 w 2028825"/>
              <a:gd name="connsiteY8" fmla="*/ 704850 h 1145381"/>
              <a:gd name="connsiteX9" fmla="*/ 111918 w 2028825"/>
              <a:gd name="connsiteY9" fmla="*/ 1112043 h 1145381"/>
              <a:gd name="connsiteX10" fmla="*/ 2381 w 2028825"/>
              <a:gd name="connsiteY10" fmla="*/ 1114425 h 1145381"/>
              <a:gd name="connsiteX11" fmla="*/ 0 w 2028825"/>
              <a:gd name="connsiteY11" fmla="*/ 21431 h 1145381"/>
              <a:gd name="connsiteX12" fmla="*/ 100012 w 2028825"/>
              <a:gd name="connsiteY12" fmla="*/ 38100 h 1145381"/>
              <a:gd name="connsiteX13" fmla="*/ 95250 w 2028825"/>
              <a:gd name="connsiteY13" fmla="*/ 457200 h 1145381"/>
              <a:gd name="connsiteX14" fmla="*/ 135731 w 2028825"/>
              <a:gd name="connsiteY14" fmla="*/ 526256 h 1145381"/>
              <a:gd name="connsiteX15" fmla="*/ 169068 w 2028825"/>
              <a:gd name="connsiteY15" fmla="*/ 552450 h 1145381"/>
              <a:gd name="connsiteX16" fmla="*/ 1414462 w 2028825"/>
              <a:gd name="connsiteY16" fmla="*/ 545306 h 1145381"/>
              <a:gd name="connsiteX17" fmla="*/ 1483518 w 2028825"/>
              <a:gd name="connsiteY17" fmla="*/ 521493 h 1145381"/>
              <a:gd name="connsiteX18" fmla="*/ 1514475 w 2028825"/>
              <a:gd name="connsiteY18" fmla="*/ 481012 h 1145381"/>
              <a:gd name="connsiteX19" fmla="*/ 1516856 w 2028825"/>
              <a:gd name="connsiteY19" fmla="*/ 0 h 1145381"/>
              <a:gd name="connsiteX20" fmla="*/ 1621631 w 2028825"/>
              <a:gd name="connsiteY20" fmla="*/ 0 h 1145381"/>
              <a:gd name="connsiteX21" fmla="*/ 1624012 w 2028825"/>
              <a:gd name="connsiteY21" fmla="*/ 450056 h 1145381"/>
              <a:gd name="connsiteX22" fmla="*/ 1647825 w 2028825"/>
              <a:gd name="connsiteY22" fmla="*/ 504825 h 1145381"/>
              <a:gd name="connsiteX23" fmla="*/ 1683543 w 2028825"/>
              <a:gd name="connsiteY23" fmla="*/ 526256 h 1145381"/>
              <a:gd name="connsiteX24" fmla="*/ 2028825 w 2028825"/>
              <a:gd name="connsiteY24" fmla="*/ 547687 h 1145381"/>
              <a:gd name="connsiteX25" fmla="*/ 2024062 w 2028825"/>
              <a:gd name="connsiteY25" fmla="*/ 640556 h 1145381"/>
              <a:gd name="connsiteX26" fmla="*/ 1245393 w 2028825"/>
              <a:gd name="connsiteY26" fmla="*/ 647700 h 1145381"/>
              <a:gd name="connsiteX27" fmla="*/ 1209675 w 2028825"/>
              <a:gd name="connsiteY27" fmla="*/ 661987 h 1145381"/>
              <a:gd name="connsiteX28" fmla="*/ 1178718 w 2028825"/>
              <a:gd name="connsiteY28" fmla="*/ 678656 h 1145381"/>
              <a:gd name="connsiteX29" fmla="*/ 1143000 w 2028825"/>
              <a:gd name="connsiteY29" fmla="*/ 735806 h 1145381"/>
              <a:gd name="connsiteX30" fmla="*/ 1140618 w 2028825"/>
              <a:gd name="connsiteY30" fmla="*/ 1100137 h 1145381"/>
              <a:gd name="connsiteX31" fmla="*/ 1166812 w 2028825"/>
              <a:gd name="connsiteY31" fmla="*/ 1128712 h 1145381"/>
              <a:gd name="connsiteX32" fmla="*/ 1176337 w 2028825"/>
              <a:gd name="connsiteY32" fmla="*/ 1145381 h 1145381"/>
              <a:gd name="connsiteX33" fmla="*/ 1000125 w 2028825"/>
              <a:gd name="connsiteY33" fmla="*/ 1140618 h 11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28825" h="1145381">
                <a:moveTo>
                  <a:pt x="1000125" y="1140618"/>
                </a:moveTo>
                <a:lnTo>
                  <a:pt x="1047750" y="1109662"/>
                </a:lnTo>
                <a:lnTo>
                  <a:pt x="1047750" y="754856"/>
                </a:lnTo>
                <a:lnTo>
                  <a:pt x="1038225" y="723900"/>
                </a:lnTo>
                <a:lnTo>
                  <a:pt x="1014412" y="681037"/>
                </a:lnTo>
                <a:lnTo>
                  <a:pt x="959643" y="645318"/>
                </a:lnTo>
                <a:lnTo>
                  <a:pt x="207168" y="657225"/>
                </a:lnTo>
                <a:lnTo>
                  <a:pt x="135731" y="666750"/>
                </a:lnTo>
                <a:lnTo>
                  <a:pt x="116681" y="704850"/>
                </a:lnTo>
                <a:cubicBezTo>
                  <a:pt x="115093" y="840581"/>
                  <a:pt x="113506" y="976312"/>
                  <a:pt x="111918" y="1112043"/>
                </a:cubicBezTo>
                <a:lnTo>
                  <a:pt x="2381" y="1114425"/>
                </a:lnTo>
                <a:cubicBezTo>
                  <a:pt x="1587" y="750094"/>
                  <a:pt x="794" y="385762"/>
                  <a:pt x="0" y="21431"/>
                </a:cubicBezTo>
                <a:lnTo>
                  <a:pt x="100012" y="38100"/>
                </a:lnTo>
                <a:cubicBezTo>
                  <a:pt x="98425" y="177800"/>
                  <a:pt x="96837" y="317500"/>
                  <a:pt x="95250" y="457200"/>
                </a:cubicBezTo>
                <a:lnTo>
                  <a:pt x="135731" y="526256"/>
                </a:lnTo>
                <a:lnTo>
                  <a:pt x="169068" y="552450"/>
                </a:lnTo>
                <a:lnTo>
                  <a:pt x="1414462" y="545306"/>
                </a:lnTo>
                <a:lnTo>
                  <a:pt x="1483518" y="521493"/>
                </a:lnTo>
                <a:lnTo>
                  <a:pt x="1514475" y="481012"/>
                </a:lnTo>
                <a:cubicBezTo>
                  <a:pt x="1515269" y="320675"/>
                  <a:pt x="1516062" y="160337"/>
                  <a:pt x="1516856" y="0"/>
                </a:cubicBezTo>
                <a:lnTo>
                  <a:pt x="1621631" y="0"/>
                </a:lnTo>
                <a:cubicBezTo>
                  <a:pt x="1622425" y="150019"/>
                  <a:pt x="1623218" y="300037"/>
                  <a:pt x="1624012" y="450056"/>
                </a:cubicBezTo>
                <a:lnTo>
                  <a:pt x="1647825" y="504825"/>
                </a:lnTo>
                <a:lnTo>
                  <a:pt x="1683543" y="526256"/>
                </a:lnTo>
                <a:lnTo>
                  <a:pt x="2028825" y="547687"/>
                </a:lnTo>
                <a:lnTo>
                  <a:pt x="2024062" y="640556"/>
                </a:lnTo>
                <a:lnTo>
                  <a:pt x="1245393" y="647700"/>
                </a:lnTo>
                <a:lnTo>
                  <a:pt x="1209675" y="661987"/>
                </a:lnTo>
                <a:lnTo>
                  <a:pt x="1178718" y="678656"/>
                </a:lnTo>
                <a:lnTo>
                  <a:pt x="1143000" y="735806"/>
                </a:lnTo>
                <a:lnTo>
                  <a:pt x="1140618" y="1100137"/>
                </a:lnTo>
                <a:lnTo>
                  <a:pt x="1166812" y="1128712"/>
                </a:lnTo>
                <a:lnTo>
                  <a:pt x="1176337" y="1145381"/>
                </a:lnTo>
                <a:lnTo>
                  <a:pt x="1000125" y="11406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65080B-C7ED-4D23-AED2-468AB9E70480}"/>
              </a:ext>
            </a:extLst>
          </p:cNvPr>
          <p:cNvSpPr/>
          <p:nvPr/>
        </p:nvSpPr>
        <p:spPr>
          <a:xfrm>
            <a:off x="4619625" y="5009362"/>
            <a:ext cx="6858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ysClr val="windowText" lastClr="000000"/>
                </a:solidFill>
              </a:rPr>
              <a:t>Multifamily Building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C0D0DE-F4E4-4006-8DA3-9A1F35F80C23}"/>
              </a:ext>
            </a:extLst>
          </p:cNvPr>
          <p:cNvSpPr/>
          <p:nvPr/>
        </p:nvSpPr>
        <p:spPr>
          <a:xfrm>
            <a:off x="4144227" y="4426656"/>
            <a:ext cx="351573" cy="1670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/>
              <a:t>Open Space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44BDED-ECEF-4734-951F-02C7EE8C57D3}"/>
              </a:ext>
            </a:extLst>
          </p:cNvPr>
          <p:cNvSpPr/>
          <p:nvPr/>
        </p:nvSpPr>
        <p:spPr>
          <a:xfrm>
            <a:off x="4533900" y="4232846"/>
            <a:ext cx="810477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/>
              <a:t>Common Amenity, Leasing/ Clubhouse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423A08E-5936-4744-9C76-E91B61B012C9}"/>
              </a:ext>
            </a:extLst>
          </p:cNvPr>
          <p:cNvSpPr/>
          <p:nvPr/>
        </p:nvSpPr>
        <p:spPr>
          <a:xfrm>
            <a:off x="3946525" y="3400425"/>
            <a:ext cx="2419350" cy="1501775"/>
          </a:xfrm>
          <a:custGeom>
            <a:avLst/>
            <a:gdLst>
              <a:gd name="connsiteX0" fmla="*/ 104775 w 2419350"/>
              <a:gd name="connsiteY0" fmla="*/ 1501775 h 1501775"/>
              <a:gd name="connsiteX1" fmla="*/ 104775 w 2419350"/>
              <a:gd name="connsiteY1" fmla="*/ 222250 h 1501775"/>
              <a:gd name="connsiteX2" fmla="*/ 123825 w 2419350"/>
              <a:gd name="connsiteY2" fmla="*/ 174625 h 1501775"/>
              <a:gd name="connsiteX3" fmla="*/ 149225 w 2419350"/>
              <a:gd name="connsiteY3" fmla="*/ 139700 h 1501775"/>
              <a:gd name="connsiteX4" fmla="*/ 196850 w 2419350"/>
              <a:gd name="connsiteY4" fmla="*/ 130175 h 1501775"/>
              <a:gd name="connsiteX5" fmla="*/ 641350 w 2419350"/>
              <a:gd name="connsiteY5" fmla="*/ 120650 h 1501775"/>
              <a:gd name="connsiteX6" fmla="*/ 685800 w 2419350"/>
              <a:gd name="connsiteY6" fmla="*/ 152400 h 1501775"/>
              <a:gd name="connsiteX7" fmla="*/ 717550 w 2419350"/>
              <a:gd name="connsiteY7" fmla="*/ 206375 h 1501775"/>
              <a:gd name="connsiteX8" fmla="*/ 723900 w 2419350"/>
              <a:gd name="connsiteY8" fmla="*/ 339725 h 1501775"/>
              <a:gd name="connsiteX9" fmla="*/ 733425 w 2419350"/>
              <a:gd name="connsiteY9" fmla="*/ 352425 h 1501775"/>
              <a:gd name="connsiteX10" fmla="*/ 765175 w 2419350"/>
              <a:gd name="connsiteY10" fmla="*/ 361950 h 1501775"/>
              <a:gd name="connsiteX11" fmla="*/ 1428750 w 2419350"/>
              <a:gd name="connsiteY11" fmla="*/ 352425 h 1501775"/>
              <a:gd name="connsiteX12" fmla="*/ 1482725 w 2419350"/>
              <a:gd name="connsiteY12" fmla="*/ 361950 h 1501775"/>
              <a:gd name="connsiteX13" fmla="*/ 1511300 w 2419350"/>
              <a:gd name="connsiteY13" fmla="*/ 384175 h 1501775"/>
              <a:gd name="connsiteX14" fmla="*/ 1530350 w 2419350"/>
              <a:gd name="connsiteY14" fmla="*/ 1466850 h 1501775"/>
              <a:gd name="connsiteX15" fmla="*/ 1622425 w 2419350"/>
              <a:gd name="connsiteY15" fmla="*/ 1470025 h 1501775"/>
              <a:gd name="connsiteX16" fmla="*/ 1622425 w 2419350"/>
              <a:gd name="connsiteY16" fmla="*/ 1279525 h 1501775"/>
              <a:gd name="connsiteX17" fmla="*/ 1631950 w 2419350"/>
              <a:gd name="connsiteY17" fmla="*/ 1250950 h 1501775"/>
              <a:gd name="connsiteX18" fmla="*/ 1657350 w 2419350"/>
              <a:gd name="connsiteY18" fmla="*/ 1209675 h 1501775"/>
              <a:gd name="connsiteX19" fmla="*/ 1714500 w 2419350"/>
              <a:gd name="connsiteY19" fmla="*/ 1177925 h 1501775"/>
              <a:gd name="connsiteX20" fmla="*/ 2257425 w 2419350"/>
              <a:gd name="connsiteY20" fmla="*/ 1168400 h 1501775"/>
              <a:gd name="connsiteX21" fmla="*/ 2339975 w 2419350"/>
              <a:gd name="connsiteY21" fmla="*/ 1174750 h 1501775"/>
              <a:gd name="connsiteX22" fmla="*/ 2419350 w 2419350"/>
              <a:gd name="connsiteY22" fmla="*/ 1285875 h 1501775"/>
              <a:gd name="connsiteX23" fmla="*/ 2419350 w 2419350"/>
              <a:gd name="connsiteY23" fmla="*/ 844550 h 1501775"/>
              <a:gd name="connsiteX24" fmla="*/ 2390775 w 2419350"/>
              <a:gd name="connsiteY24" fmla="*/ 923925 h 1501775"/>
              <a:gd name="connsiteX25" fmla="*/ 2339975 w 2419350"/>
              <a:gd name="connsiteY25" fmla="*/ 965200 h 1501775"/>
              <a:gd name="connsiteX26" fmla="*/ 2289175 w 2419350"/>
              <a:gd name="connsiteY26" fmla="*/ 981075 h 1501775"/>
              <a:gd name="connsiteX27" fmla="*/ 1717675 w 2419350"/>
              <a:gd name="connsiteY27" fmla="*/ 981075 h 1501775"/>
              <a:gd name="connsiteX28" fmla="*/ 1666875 w 2419350"/>
              <a:gd name="connsiteY28" fmla="*/ 962025 h 1501775"/>
              <a:gd name="connsiteX29" fmla="*/ 1625600 w 2419350"/>
              <a:gd name="connsiteY29" fmla="*/ 898525 h 1501775"/>
              <a:gd name="connsiteX30" fmla="*/ 1619250 w 2419350"/>
              <a:gd name="connsiteY30" fmla="*/ 847725 h 1501775"/>
              <a:gd name="connsiteX31" fmla="*/ 1609725 w 2419350"/>
              <a:gd name="connsiteY31" fmla="*/ 130175 h 1501775"/>
              <a:gd name="connsiteX32" fmla="*/ 1520825 w 2419350"/>
              <a:gd name="connsiteY32" fmla="*/ 130175 h 1501775"/>
              <a:gd name="connsiteX33" fmla="*/ 1517650 w 2419350"/>
              <a:gd name="connsiteY33" fmla="*/ 231775 h 1501775"/>
              <a:gd name="connsiteX34" fmla="*/ 1495425 w 2419350"/>
              <a:gd name="connsiteY34" fmla="*/ 257175 h 1501775"/>
              <a:gd name="connsiteX35" fmla="*/ 869950 w 2419350"/>
              <a:gd name="connsiteY35" fmla="*/ 257175 h 1501775"/>
              <a:gd name="connsiteX36" fmla="*/ 835025 w 2419350"/>
              <a:gd name="connsiteY36" fmla="*/ 238125 h 1501775"/>
              <a:gd name="connsiteX37" fmla="*/ 812800 w 2419350"/>
              <a:gd name="connsiteY37" fmla="*/ 165100 h 1501775"/>
              <a:gd name="connsiteX38" fmla="*/ 835025 w 2419350"/>
              <a:gd name="connsiteY38" fmla="*/ 120650 h 1501775"/>
              <a:gd name="connsiteX39" fmla="*/ 838200 w 2419350"/>
              <a:gd name="connsiteY39" fmla="*/ 28575 h 1501775"/>
              <a:gd name="connsiteX40" fmla="*/ 136525 w 2419350"/>
              <a:gd name="connsiteY40" fmla="*/ 28575 h 1501775"/>
              <a:gd name="connsiteX41" fmla="*/ 117475 w 2419350"/>
              <a:gd name="connsiteY41" fmla="*/ 15875 h 1501775"/>
              <a:gd name="connsiteX42" fmla="*/ 101600 w 2419350"/>
              <a:gd name="connsiteY42" fmla="*/ 0 h 1501775"/>
              <a:gd name="connsiteX43" fmla="*/ 0 w 2419350"/>
              <a:gd name="connsiteY43" fmla="*/ 0 h 1501775"/>
              <a:gd name="connsiteX44" fmla="*/ 9525 w 2419350"/>
              <a:gd name="connsiteY44" fmla="*/ 1485900 h 1501775"/>
              <a:gd name="connsiteX45" fmla="*/ 104775 w 2419350"/>
              <a:gd name="connsiteY45" fmla="*/ 1501775 h 150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19350" h="1501775">
                <a:moveTo>
                  <a:pt x="104775" y="1501775"/>
                </a:moveTo>
                <a:lnTo>
                  <a:pt x="104775" y="222250"/>
                </a:lnTo>
                <a:lnTo>
                  <a:pt x="123825" y="174625"/>
                </a:lnTo>
                <a:lnTo>
                  <a:pt x="149225" y="139700"/>
                </a:lnTo>
                <a:lnTo>
                  <a:pt x="196850" y="130175"/>
                </a:lnTo>
                <a:lnTo>
                  <a:pt x="641350" y="120650"/>
                </a:lnTo>
                <a:lnTo>
                  <a:pt x="685800" y="152400"/>
                </a:lnTo>
                <a:lnTo>
                  <a:pt x="717550" y="206375"/>
                </a:lnTo>
                <a:lnTo>
                  <a:pt x="723900" y="339725"/>
                </a:lnTo>
                <a:lnTo>
                  <a:pt x="733425" y="352425"/>
                </a:lnTo>
                <a:lnTo>
                  <a:pt x="765175" y="361950"/>
                </a:lnTo>
                <a:lnTo>
                  <a:pt x="1428750" y="352425"/>
                </a:lnTo>
                <a:lnTo>
                  <a:pt x="1482725" y="361950"/>
                </a:lnTo>
                <a:lnTo>
                  <a:pt x="1511300" y="384175"/>
                </a:lnTo>
                <a:lnTo>
                  <a:pt x="1530350" y="1466850"/>
                </a:lnTo>
                <a:lnTo>
                  <a:pt x="1622425" y="1470025"/>
                </a:lnTo>
                <a:lnTo>
                  <a:pt x="1622425" y="1279525"/>
                </a:lnTo>
                <a:lnTo>
                  <a:pt x="1631950" y="1250950"/>
                </a:lnTo>
                <a:lnTo>
                  <a:pt x="1657350" y="1209675"/>
                </a:lnTo>
                <a:lnTo>
                  <a:pt x="1714500" y="1177925"/>
                </a:lnTo>
                <a:lnTo>
                  <a:pt x="2257425" y="1168400"/>
                </a:lnTo>
                <a:lnTo>
                  <a:pt x="2339975" y="1174750"/>
                </a:lnTo>
                <a:lnTo>
                  <a:pt x="2419350" y="1285875"/>
                </a:lnTo>
                <a:lnTo>
                  <a:pt x="2419350" y="844550"/>
                </a:lnTo>
                <a:lnTo>
                  <a:pt x="2390775" y="923925"/>
                </a:lnTo>
                <a:lnTo>
                  <a:pt x="2339975" y="965200"/>
                </a:lnTo>
                <a:lnTo>
                  <a:pt x="2289175" y="981075"/>
                </a:lnTo>
                <a:lnTo>
                  <a:pt x="1717675" y="981075"/>
                </a:lnTo>
                <a:lnTo>
                  <a:pt x="1666875" y="962025"/>
                </a:lnTo>
                <a:lnTo>
                  <a:pt x="1625600" y="898525"/>
                </a:lnTo>
                <a:lnTo>
                  <a:pt x="1619250" y="847725"/>
                </a:lnTo>
                <a:lnTo>
                  <a:pt x="1609725" y="130175"/>
                </a:lnTo>
                <a:lnTo>
                  <a:pt x="1520825" y="130175"/>
                </a:lnTo>
                <a:cubicBezTo>
                  <a:pt x="1519767" y="164042"/>
                  <a:pt x="1518708" y="197908"/>
                  <a:pt x="1517650" y="231775"/>
                </a:cubicBezTo>
                <a:lnTo>
                  <a:pt x="1495425" y="257175"/>
                </a:lnTo>
                <a:lnTo>
                  <a:pt x="869950" y="257175"/>
                </a:lnTo>
                <a:lnTo>
                  <a:pt x="835025" y="238125"/>
                </a:lnTo>
                <a:lnTo>
                  <a:pt x="812800" y="165100"/>
                </a:lnTo>
                <a:lnTo>
                  <a:pt x="835025" y="120650"/>
                </a:lnTo>
                <a:lnTo>
                  <a:pt x="838200" y="28575"/>
                </a:lnTo>
                <a:lnTo>
                  <a:pt x="136525" y="28575"/>
                </a:lnTo>
                <a:lnTo>
                  <a:pt x="117475" y="15875"/>
                </a:lnTo>
                <a:lnTo>
                  <a:pt x="101600" y="0"/>
                </a:lnTo>
                <a:lnTo>
                  <a:pt x="0" y="0"/>
                </a:lnTo>
                <a:lnTo>
                  <a:pt x="9525" y="1485900"/>
                </a:lnTo>
                <a:lnTo>
                  <a:pt x="104775" y="150177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76BBF5-FEE6-45D1-A03D-BEE236D55CD0}"/>
              </a:ext>
            </a:extLst>
          </p:cNvPr>
          <p:cNvSpPr/>
          <p:nvPr/>
        </p:nvSpPr>
        <p:spPr>
          <a:xfrm>
            <a:off x="4779169" y="2978944"/>
            <a:ext cx="1190625" cy="619125"/>
          </a:xfrm>
          <a:custGeom>
            <a:avLst/>
            <a:gdLst>
              <a:gd name="connsiteX0" fmla="*/ 4762 w 1190625"/>
              <a:gd name="connsiteY0" fmla="*/ 445294 h 619125"/>
              <a:gd name="connsiteX1" fmla="*/ 147637 w 1190625"/>
              <a:gd name="connsiteY1" fmla="*/ 438150 h 619125"/>
              <a:gd name="connsiteX2" fmla="*/ 180975 w 1190625"/>
              <a:gd name="connsiteY2" fmla="*/ 407194 h 619125"/>
              <a:gd name="connsiteX3" fmla="*/ 214312 w 1190625"/>
              <a:gd name="connsiteY3" fmla="*/ 357187 h 619125"/>
              <a:gd name="connsiteX4" fmla="*/ 211931 w 1190625"/>
              <a:gd name="connsiteY4" fmla="*/ 0 h 619125"/>
              <a:gd name="connsiteX5" fmla="*/ 314325 w 1190625"/>
              <a:gd name="connsiteY5" fmla="*/ 0 h 619125"/>
              <a:gd name="connsiteX6" fmla="*/ 323850 w 1190625"/>
              <a:gd name="connsiteY6" fmla="*/ 364331 h 619125"/>
              <a:gd name="connsiteX7" fmla="*/ 345281 w 1190625"/>
              <a:gd name="connsiteY7" fmla="*/ 404812 h 619125"/>
              <a:gd name="connsiteX8" fmla="*/ 390525 w 1190625"/>
              <a:gd name="connsiteY8" fmla="*/ 438150 h 619125"/>
              <a:gd name="connsiteX9" fmla="*/ 1190625 w 1190625"/>
              <a:gd name="connsiteY9" fmla="*/ 457200 h 619125"/>
              <a:gd name="connsiteX10" fmla="*/ 1188244 w 1190625"/>
              <a:gd name="connsiteY10" fmla="*/ 533400 h 619125"/>
              <a:gd name="connsiteX11" fmla="*/ 873919 w 1190625"/>
              <a:gd name="connsiteY11" fmla="*/ 531019 h 619125"/>
              <a:gd name="connsiteX12" fmla="*/ 807244 w 1190625"/>
              <a:gd name="connsiteY12" fmla="*/ 571500 h 619125"/>
              <a:gd name="connsiteX13" fmla="*/ 783431 w 1190625"/>
              <a:gd name="connsiteY13" fmla="*/ 619125 h 619125"/>
              <a:gd name="connsiteX14" fmla="*/ 681037 w 1190625"/>
              <a:gd name="connsiteY14" fmla="*/ 609600 h 619125"/>
              <a:gd name="connsiteX15" fmla="*/ 650081 w 1190625"/>
              <a:gd name="connsiteY15" fmla="*/ 554831 h 619125"/>
              <a:gd name="connsiteX16" fmla="*/ 578644 w 1190625"/>
              <a:gd name="connsiteY16" fmla="*/ 533400 h 619125"/>
              <a:gd name="connsiteX17" fmla="*/ 0 w 1190625"/>
              <a:gd name="connsiteY17" fmla="*/ 531019 h 619125"/>
              <a:gd name="connsiteX18" fmla="*/ 4762 w 1190625"/>
              <a:gd name="connsiteY18" fmla="*/ 445294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0625" h="619125">
                <a:moveTo>
                  <a:pt x="4762" y="445294"/>
                </a:moveTo>
                <a:lnTo>
                  <a:pt x="147637" y="438150"/>
                </a:lnTo>
                <a:lnTo>
                  <a:pt x="180975" y="407194"/>
                </a:lnTo>
                <a:lnTo>
                  <a:pt x="214312" y="357187"/>
                </a:lnTo>
                <a:cubicBezTo>
                  <a:pt x="213518" y="238125"/>
                  <a:pt x="212725" y="119062"/>
                  <a:pt x="211931" y="0"/>
                </a:cubicBezTo>
                <a:lnTo>
                  <a:pt x="314325" y="0"/>
                </a:lnTo>
                <a:lnTo>
                  <a:pt x="323850" y="364331"/>
                </a:lnTo>
                <a:lnTo>
                  <a:pt x="345281" y="404812"/>
                </a:lnTo>
                <a:lnTo>
                  <a:pt x="390525" y="438150"/>
                </a:lnTo>
                <a:lnTo>
                  <a:pt x="1190625" y="457200"/>
                </a:lnTo>
                <a:cubicBezTo>
                  <a:pt x="1189831" y="482600"/>
                  <a:pt x="1189038" y="508000"/>
                  <a:pt x="1188244" y="533400"/>
                </a:cubicBezTo>
                <a:lnTo>
                  <a:pt x="873919" y="531019"/>
                </a:lnTo>
                <a:lnTo>
                  <a:pt x="807244" y="571500"/>
                </a:lnTo>
                <a:lnTo>
                  <a:pt x="783431" y="619125"/>
                </a:lnTo>
                <a:lnTo>
                  <a:pt x="681037" y="609600"/>
                </a:lnTo>
                <a:lnTo>
                  <a:pt x="650081" y="554831"/>
                </a:lnTo>
                <a:lnTo>
                  <a:pt x="578644" y="533400"/>
                </a:lnTo>
                <a:lnTo>
                  <a:pt x="0" y="531019"/>
                </a:lnTo>
                <a:lnTo>
                  <a:pt x="4762" y="4452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8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60DF-AA7D-4348-9D7D-881E85E1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Trips Generation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7FF8B7-C480-4BBD-B3B6-57A2732606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121201"/>
              </p:ext>
            </p:extLst>
          </p:nvPr>
        </p:nvGraphicFramePr>
        <p:xfrm>
          <a:off x="2133600" y="3124200"/>
          <a:ext cx="5257799" cy="916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6666">
                  <a:extLst>
                    <a:ext uri="{9D8B030D-6E8A-4147-A177-3AD203B41FA5}">
                      <a16:colId xmlns:a16="http://schemas.microsoft.com/office/drawing/2014/main" val="1185790278"/>
                    </a:ext>
                  </a:extLst>
                </a:gridCol>
                <a:gridCol w="508819">
                  <a:extLst>
                    <a:ext uri="{9D8B030D-6E8A-4147-A177-3AD203B41FA5}">
                      <a16:colId xmlns:a16="http://schemas.microsoft.com/office/drawing/2014/main" val="1255608355"/>
                    </a:ext>
                  </a:extLst>
                </a:gridCol>
                <a:gridCol w="508819">
                  <a:extLst>
                    <a:ext uri="{9D8B030D-6E8A-4147-A177-3AD203B41FA5}">
                      <a16:colId xmlns:a16="http://schemas.microsoft.com/office/drawing/2014/main" val="41414508"/>
                    </a:ext>
                  </a:extLst>
                </a:gridCol>
                <a:gridCol w="508819">
                  <a:extLst>
                    <a:ext uri="{9D8B030D-6E8A-4147-A177-3AD203B41FA5}">
                      <a16:colId xmlns:a16="http://schemas.microsoft.com/office/drawing/2014/main" val="2307364033"/>
                    </a:ext>
                  </a:extLst>
                </a:gridCol>
                <a:gridCol w="508819">
                  <a:extLst>
                    <a:ext uri="{9D8B030D-6E8A-4147-A177-3AD203B41FA5}">
                      <a16:colId xmlns:a16="http://schemas.microsoft.com/office/drawing/2014/main" val="546439963"/>
                    </a:ext>
                  </a:extLst>
                </a:gridCol>
                <a:gridCol w="508819">
                  <a:extLst>
                    <a:ext uri="{9D8B030D-6E8A-4147-A177-3AD203B41FA5}">
                      <a16:colId xmlns:a16="http://schemas.microsoft.com/office/drawing/2014/main" val="1537310614"/>
                    </a:ext>
                  </a:extLst>
                </a:gridCol>
                <a:gridCol w="473639">
                  <a:extLst>
                    <a:ext uri="{9D8B030D-6E8A-4147-A177-3AD203B41FA5}">
                      <a16:colId xmlns:a16="http://schemas.microsoft.com/office/drawing/2014/main" val="342681829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1332594311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Land Use Code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AA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AM Peak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A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AA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PM Peak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A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AA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Average Daily Traffic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A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0481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</a:t>
                      </a:r>
                    </a:p>
                  </a:txBody>
                  <a:tcPr marL="9525" marR="9525" marT="9525" marB="0" anchor="ctr"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Exit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</a:t>
                      </a:r>
                    </a:p>
                  </a:txBody>
                  <a:tcPr marL="9525" marR="9525" marT="9525" marB="0" anchor="ctr"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Exit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FFAA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844287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– Multifamily Housing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(240 Dwelling Units)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46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93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172AA4-FC96-4996-909C-A86AB78D0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763" y="1417638"/>
            <a:ext cx="5545022" cy="4525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5B406A-68D8-4486-B67A-115360CF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Study Intersections</a:t>
            </a:r>
          </a:p>
        </p:txBody>
      </p:sp>
      <p:pic>
        <p:nvPicPr>
          <p:cNvPr id="1026" name="Picture 2" descr="North Arrow Png - ClipArt Best">
            <a:extLst>
              <a:ext uri="{FF2B5EF4-FFF2-40B4-BE49-F238E27FC236}">
                <a16:creationId xmlns:a16="http://schemas.microsoft.com/office/drawing/2014/main" id="{11DEA0A8-03C1-4069-B5C4-DF999CF0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05" y="6163251"/>
            <a:ext cx="381000" cy="3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EEAC59-7E83-4249-B855-90E554FB3498}"/>
              </a:ext>
            </a:extLst>
          </p:cNvPr>
          <p:cNvSpPr txBox="1"/>
          <p:nvPr/>
        </p:nvSpPr>
        <p:spPr>
          <a:xfrm rot="17948099">
            <a:off x="3392806" y="3009516"/>
            <a:ext cx="81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Unser Blvd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DF56F-1A95-48D7-84DE-8591A9EAFB24}"/>
              </a:ext>
            </a:extLst>
          </p:cNvPr>
          <p:cNvSpPr txBox="1"/>
          <p:nvPr/>
        </p:nvSpPr>
        <p:spPr>
          <a:xfrm rot="21054579">
            <a:off x="2319538" y="1563462"/>
            <a:ext cx="954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Gibson Blvd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E03E2-064A-4BBA-91C6-E8D4DBC72692}"/>
              </a:ext>
            </a:extLst>
          </p:cNvPr>
          <p:cNvSpPr txBox="1"/>
          <p:nvPr/>
        </p:nvSpPr>
        <p:spPr>
          <a:xfrm>
            <a:off x="298085" y="3716352"/>
            <a:ext cx="1317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Dennis Chavez Blvd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4F8E31-B2B4-4D65-819D-AB1546FB2D95}"/>
              </a:ext>
            </a:extLst>
          </p:cNvPr>
          <p:cNvSpPr txBox="1"/>
          <p:nvPr/>
        </p:nvSpPr>
        <p:spPr>
          <a:xfrm>
            <a:off x="3057207" y="2422333"/>
            <a:ext cx="1215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Amole Mesa Ave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2EFB2A-1CD0-439C-82E5-4405180F7D25}"/>
              </a:ext>
            </a:extLst>
          </p:cNvPr>
          <p:cNvSpPr txBox="1"/>
          <p:nvPr/>
        </p:nvSpPr>
        <p:spPr>
          <a:xfrm rot="16200000">
            <a:off x="1071116" y="3347020"/>
            <a:ext cx="66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118</a:t>
            </a:r>
            <a:r>
              <a:rPr lang="en-US" sz="1100" baseline="30000" dirty="0"/>
              <a:t>th</a:t>
            </a:r>
            <a:r>
              <a:rPr lang="en-US" sz="1100" dirty="0"/>
              <a:t> 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C6B8A-017B-49D7-AAF7-5103DCE75A52}"/>
              </a:ext>
            </a:extLst>
          </p:cNvPr>
          <p:cNvSpPr txBox="1"/>
          <p:nvPr/>
        </p:nvSpPr>
        <p:spPr>
          <a:xfrm rot="16538044">
            <a:off x="4991063" y="2898951"/>
            <a:ext cx="904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Coors Blvd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BA6F15-7184-4FAC-B957-FB18581AE93D}"/>
              </a:ext>
            </a:extLst>
          </p:cNvPr>
          <p:cNvSpPr txBox="1"/>
          <p:nvPr/>
        </p:nvSpPr>
        <p:spPr>
          <a:xfrm>
            <a:off x="6324600" y="167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Legend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A10888-1FC7-47AE-B3EA-59B4D15629E8}"/>
              </a:ext>
            </a:extLst>
          </p:cNvPr>
          <p:cNvSpPr txBox="1"/>
          <p:nvPr/>
        </p:nvSpPr>
        <p:spPr>
          <a:xfrm>
            <a:off x="7239000" y="2101333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Area</a:t>
            </a:r>
          </a:p>
          <a:p>
            <a:endParaRPr lang="en-US" dirty="0"/>
          </a:p>
          <a:p>
            <a:r>
              <a:rPr lang="en-US" dirty="0"/>
              <a:t>Proposed Study Intersections</a:t>
            </a:r>
          </a:p>
          <a:p>
            <a:endParaRPr lang="en-US" dirty="0"/>
          </a:p>
          <a:p>
            <a:r>
              <a:rPr lang="en-US" dirty="0"/>
              <a:t>1- Mile Radius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63A6574-0640-47FA-A0BF-69153242D720}"/>
              </a:ext>
            </a:extLst>
          </p:cNvPr>
          <p:cNvSpPr/>
          <p:nvPr/>
        </p:nvSpPr>
        <p:spPr>
          <a:xfrm>
            <a:off x="6831434" y="3439073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045D19-1804-4F07-9FC9-B52D3133BAE1}"/>
              </a:ext>
            </a:extLst>
          </p:cNvPr>
          <p:cNvSpPr txBox="1"/>
          <p:nvPr/>
        </p:nvSpPr>
        <p:spPr>
          <a:xfrm>
            <a:off x="1424181" y="355973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81BAB5-829D-47C9-BD3D-CF8332E245CA}"/>
              </a:ext>
            </a:extLst>
          </p:cNvPr>
          <p:cNvSpPr txBox="1"/>
          <p:nvPr/>
        </p:nvSpPr>
        <p:spPr>
          <a:xfrm>
            <a:off x="2699857" y="355112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A0A8A4-CA8D-4887-8249-A11C5529A0CF}"/>
              </a:ext>
            </a:extLst>
          </p:cNvPr>
          <p:cNvSpPr txBox="1"/>
          <p:nvPr/>
        </p:nvSpPr>
        <p:spPr>
          <a:xfrm>
            <a:off x="3527999" y="371635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2CACB6-E217-4365-A79A-CD58FE1250BA}"/>
              </a:ext>
            </a:extLst>
          </p:cNvPr>
          <p:cNvSpPr txBox="1"/>
          <p:nvPr/>
        </p:nvSpPr>
        <p:spPr>
          <a:xfrm>
            <a:off x="5297463" y="3293159"/>
            <a:ext cx="22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DB2003-EB5A-4795-99AC-383A7645B90C}"/>
              </a:ext>
            </a:extLst>
          </p:cNvPr>
          <p:cNvSpPr txBox="1"/>
          <p:nvPr/>
        </p:nvSpPr>
        <p:spPr>
          <a:xfrm>
            <a:off x="2802229" y="229139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D6E0849-BD62-433F-85C3-5399CB7E87FA}"/>
              </a:ext>
            </a:extLst>
          </p:cNvPr>
          <p:cNvSpPr/>
          <p:nvPr/>
        </p:nvSpPr>
        <p:spPr>
          <a:xfrm>
            <a:off x="6920784" y="2134561"/>
            <a:ext cx="202301" cy="339866"/>
          </a:xfrm>
          <a:custGeom>
            <a:avLst/>
            <a:gdLst>
              <a:gd name="connsiteX0" fmla="*/ 8092 w 242761"/>
              <a:gd name="connsiteY0" fmla="*/ 0 h 339866"/>
              <a:gd name="connsiteX1" fmla="*/ 0 w 242761"/>
              <a:gd name="connsiteY1" fmla="*/ 267037 h 339866"/>
              <a:gd name="connsiteX2" fmla="*/ 234669 w 242761"/>
              <a:gd name="connsiteY2" fmla="*/ 339866 h 339866"/>
              <a:gd name="connsiteX3" fmla="*/ 242761 w 242761"/>
              <a:gd name="connsiteY3" fmla="*/ 258945 h 339866"/>
              <a:gd name="connsiteX4" fmla="*/ 226577 w 242761"/>
              <a:gd name="connsiteY4" fmla="*/ 8092 h 339866"/>
              <a:gd name="connsiteX5" fmla="*/ 8092 w 242761"/>
              <a:gd name="connsiteY5" fmla="*/ 0 h 33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61" h="339866">
                <a:moveTo>
                  <a:pt x="8092" y="0"/>
                </a:moveTo>
                <a:lnTo>
                  <a:pt x="0" y="267037"/>
                </a:lnTo>
                <a:lnTo>
                  <a:pt x="234669" y="339866"/>
                </a:lnTo>
                <a:lnTo>
                  <a:pt x="242761" y="258945"/>
                </a:lnTo>
                <a:lnTo>
                  <a:pt x="226577" y="8092"/>
                </a:lnTo>
                <a:lnTo>
                  <a:pt x="8092" y="0"/>
                </a:lnTo>
                <a:close/>
              </a:path>
            </a:pathLst>
          </a:custGeom>
          <a:solidFill>
            <a:srgbClr val="FFAA00"/>
          </a:solidFill>
          <a:ln>
            <a:solidFill>
              <a:srgbClr val="FF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AE0D0D-D1D6-4DC4-9A33-24C3917E22E7}"/>
              </a:ext>
            </a:extLst>
          </p:cNvPr>
          <p:cNvSpPr txBox="1"/>
          <p:nvPr/>
        </p:nvSpPr>
        <p:spPr>
          <a:xfrm>
            <a:off x="3030098" y="1307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086442-E678-496A-BED5-AB8389B91F38}"/>
              </a:ext>
            </a:extLst>
          </p:cNvPr>
          <p:cNvSpPr txBox="1"/>
          <p:nvPr/>
        </p:nvSpPr>
        <p:spPr>
          <a:xfrm rot="17794131">
            <a:off x="2730287" y="2753515"/>
            <a:ext cx="66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98</a:t>
            </a:r>
            <a:r>
              <a:rPr lang="en-US" sz="1100" baseline="30000" dirty="0"/>
              <a:t>th</a:t>
            </a:r>
            <a:r>
              <a:rPr lang="en-US" sz="1100" dirty="0"/>
              <a:t> 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8E4BD5-91EE-4ABB-8DD7-6AD2256EF1B0}"/>
              </a:ext>
            </a:extLst>
          </p:cNvPr>
          <p:cNvSpPr/>
          <p:nvPr/>
        </p:nvSpPr>
        <p:spPr>
          <a:xfrm>
            <a:off x="4486276" y="3837633"/>
            <a:ext cx="76200" cy="81910"/>
          </a:xfrm>
          <a:prstGeom prst="rect">
            <a:avLst/>
          </a:prstGeom>
          <a:solidFill>
            <a:srgbClr val="C3B2A3"/>
          </a:solidFill>
          <a:ln>
            <a:solidFill>
              <a:srgbClr val="C3B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Yellow Pin PNG Images &amp; PSDs for Download | PixelSquid - S11331316F">
            <a:extLst>
              <a:ext uri="{FF2B5EF4-FFF2-40B4-BE49-F238E27FC236}">
                <a16:creationId xmlns:a16="http://schemas.microsoft.com/office/drawing/2014/main" id="{E39879FD-84A5-4956-9699-42704B0A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34" y="2744461"/>
            <a:ext cx="494994" cy="4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97B2D9-24B7-4170-A211-0D2EF93F95E0}"/>
              </a:ext>
            </a:extLst>
          </p:cNvPr>
          <p:cNvSpPr/>
          <p:nvPr/>
        </p:nvSpPr>
        <p:spPr>
          <a:xfrm>
            <a:off x="2640624" y="3977962"/>
            <a:ext cx="165258" cy="254161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9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172AA4-FC96-4996-909C-A86AB78D0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763" y="1417638"/>
            <a:ext cx="5545022" cy="4525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5B406A-68D8-4486-B67A-115360CF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Study Intersections List</a:t>
            </a:r>
          </a:p>
        </p:txBody>
      </p:sp>
      <p:pic>
        <p:nvPicPr>
          <p:cNvPr id="1026" name="Picture 2" descr="North Arrow Png - ClipArt Best">
            <a:extLst>
              <a:ext uri="{FF2B5EF4-FFF2-40B4-BE49-F238E27FC236}">
                <a16:creationId xmlns:a16="http://schemas.microsoft.com/office/drawing/2014/main" id="{11DEA0A8-03C1-4069-B5C4-DF999CF0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05" y="6163251"/>
            <a:ext cx="381000" cy="3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EEAC59-7E83-4249-B855-90E554FB3498}"/>
              </a:ext>
            </a:extLst>
          </p:cNvPr>
          <p:cNvSpPr txBox="1"/>
          <p:nvPr/>
        </p:nvSpPr>
        <p:spPr>
          <a:xfrm rot="17948099">
            <a:off x="3392806" y="3009516"/>
            <a:ext cx="81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Unser Blvd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DF56F-1A95-48D7-84DE-8591A9EAFB24}"/>
              </a:ext>
            </a:extLst>
          </p:cNvPr>
          <p:cNvSpPr txBox="1"/>
          <p:nvPr/>
        </p:nvSpPr>
        <p:spPr>
          <a:xfrm rot="21054579">
            <a:off x="2319538" y="1563462"/>
            <a:ext cx="954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Gibson Blvd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E03E2-064A-4BBA-91C6-E8D4DBC72692}"/>
              </a:ext>
            </a:extLst>
          </p:cNvPr>
          <p:cNvSpPr txBox="1"/>
          <p:nvPr/>
        </p:nvSpPr>
        <p:spPr>
          <a:xfrm>
            <a:off x="298085" y="3716352"/>
            <a:ext cx="1317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Dennis Chavez Blvd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4F8E31-B2B4-4D65-819D-AB1546FB2D95}"/>
              </a:ext>
            </a:extLst>
          </p:cNvPr>
          <p:cNvSpPr txBox="1"/>
          <p:nvPr/>
        </p:nvSpPr>
        <p:spPr>
          <a:xfrm>
            <a:off x="3057207" y="2422333"/>
            <a:ext cx="1215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Amole Mesa Ave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2EFB2A-1CD0-439C-82E5-4405180F7D25}"/>
              </a:ext>
            </a:extLst>
          </p:cNvPr>
          <p:cNvSpPr txBox="1"/>
          <p:nvPr/>
        </p:nvSpPr>
        <p:spPr>
          <a:xfrm rot="16200000">
            <a:off x="1071116" y="3347020"/>
            <a:ext cx="66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118</a:t>
            </a:r>
            <a:r>
              <a:rPr lang="en-US" sz="1100" baseline="30000" dirty="0"/>
              <a:t>th</a:t>
            </a:r>
            <a:r>
              <a:rPr lang="en-US" sz="1100" dirty="0"/>
              <a:t> 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045D19-1804-4F07-9FC9-B52D3133BAE1}"/>
              </a:ext>
            </a:extLst>
          </p:cNvPr>
          <p:cNvSpPr txBox="1"/>
          <p:nvPr/>
        </p:nvSpPr>
        <p:spPr>
          <a:xfrm>
            <a:off x="1424181" y="355973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81BAB5-829D-47C9-BD3D-CF8332E245CA}"/>
              </a:ext>
            </a:extLst>
          </p:cNvPr>
          <p:cNvSpPr txBox="1"/>
          <p:nvPr/>
        </p:nvSpPr>
        <p:spPr>
          <a:xfrm>
            <a:off x="2699857" y="355112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A0A8A4-CA8D-4887-8249-A11C5529A0CF}"/>
              </a:ext>
            </a:extLst>
          </p:cNvPr>
          <p:cNvSpPr txBox="1"/>
          <p:nvPr/>
        </p:nvSpPr>
        <p:spPr>
          <a:xfrm>
            <a:off x="3527999" y="371635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2CACB6-E217-4365-A79A-CD58FE1250BA}"/>
              </a:ext>
            </a:extLst>
          </p:cNvPr>
          <p:cNvSpPr txBox="1"/>
          <p:nvPr/>
        </p:nvSpPr>
        <p:spPr>
          <a:xfrm>
            <a:off x="5297463" y="3293159"/>
            <a:ext cx="22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DB2003-EB5A-4795-99AC-383A7645B90C}"/>
              </a:ext>
            </a:extLst>
          </p:cNvPr>
          <p:cNvSpPr txBox="1"/>
          <p:nvPr/>
        </p:nvSpPr>
        <p:spPr>
          <a:xfrm>
            <a:off x="2802229" y="229139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AE0D0D-D1D6-4DC4-9A33-24C3917E22E7}"/>
              </a:ext>
            </a:extLst>
          </p:cNvPr>
          <p:cNvSpPr txBox="1"/>
          <p:nvPr/>
        </p:nvSpPr>
        <p:spPr>
          <a:xfrm>
            <a:off x="3030098" y="1307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086442-E678-496A-BED5-AB8389B91F38}"/>
              </a:ext>
            </a:extLst>
          </p:cNvPr>
          <p:cNvSpPr txBox="1"/>
          <p:nvPr/>
        </p:nvSpPr>
        <p:spPr>
          <a:xfrm rot="17794131">
            <a:off x="2730287" y="2753515"/>
            <a:ext cx="66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98</a:t>
            </a:r>
            <a:r>
              <a:rPr lang="en-US" sz="1100" baseline="30000" dirty="0"/>
              <a:t>th</a:t>
            </a:r>
            <a:r>
              <a:rPr lang="en-US" sz="1100" dirty="0"/>
              <a:t> 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8E4BD5-91EE-4ABB-8DD7-6AD2256EF1B0}"/>
              </a:ext>
            </a:extLst>
          </p:cNvPr>
          <p:cNvSpPr/>
          <p:nvPr/>
        </p:nvSpPr>
        <p:spPr>
          <a:xfrm>
            <a:off x="4486276" y="3837633"/>
            <a:ext cx="76200" cy="81910"/>
          </a:xfrm>
          <a:prstGeom prst="rect">
            <a:avLst/>
          </a:prstGeom>
          <a:solidFill>
            <a:srgbClr val="C3B2A3"/>
          </a:solidFill>
          <a:ln>
            <a:solidFill>
              <a:srgbClr val="C3B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B4DF83-587B-4EDA-9563-FD4BBD870CD0}"/>
              </a:ext>
            </a:extLst>
          </p:cNvPr>
          <p:cNvSpPr txBox="1"/>
          <p:nvPr/>
        </p:nvSpPr>
        <p:spPr>
          <a:xfrm rot="16538044">
            <a:off x="4991063" y="2898951"/>
            <a:ext cx="904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Coors Blvd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96F16062-81FD-4803-AEEF-25F7DAD65857}"/>
              </a:ext>
            </a:extLst>
          </p:cNvPr>
          <p:cNvSpPr txBox="1">
            <a:spLocks/>
          </p:cNvSpPr>
          <p:nvPr/>
        </p:nvSpPr>
        <p:spPr>
          <a:xfrm>
            <a:off x="5867130" y="1702589"/>
            <a:ext cx="327687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600" dirty="0"/>
              <a:t>Dennis Chavez Blvd &amp; 118</a:t>
            </a:r>
            <a:r>
              <a:rPr lang="en-US" sz="1600" baseline="30000" dirty="0"/>
              <a:t>th</a:t>
            </a:r>
            <a:r>
              <a:rPr lang="en-US" sz="1600" dirty="0"/>
              <a:t>  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Dennis Chavez Blvd &amp; 98</a:t>
            </a:r>
            <a:r>
              <a:rPr lang="en-US" sz="1600" baseline="30000" dirty="0"/>
              <a:t>th</a:t>
            </a:r>
            <a:r>
              <a:rPr lang="en-US" sz="1600" dirty="0"/>
              <a:t>  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Dennis Chavez Blvd &amp; Unser Blvd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Dennis Chavez Blvd &amp; Coors Blvd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Amole Mesa Ave &amp; 98</a:t>
            </a:r>
            <a:r>
              <a:rPr lang="en-US" sz="1600" baseline="30000" dirty="0"/>
              <a:t>th</a:t>
            </a:r>
            <a:r>
              <a:rPr lang="en-US" sz="1600" dirty="0"/>
              <a:t> 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Gibson Blvd &amp; 98</a:t>
            </a:r>
            <a:r>
              <a:rPr lang="en-US" sz="1600" baseline="30000" dirty="0"/>
              <a:t>th</a:t>
            </a:r>
            <a:r>
              <a:rPr lang="en-US" sz="1600" dirty="0"/>
              <a:t> St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1BE3C5-BE27-4E53-A529-7E7D10A79E08}"/>
              </a:ext>
            </a:extLst>
          </p:cNvPr>
          <p:cNvSpPr/>
          <p:nvPr/>
        </p:nvSpPr>
        <p:spPr>
          <a:xfrm>
            <a:off x="2640624" y="3977962"/>
            <a:ext cx="165258" cy="254161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3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D065-109D-4CBF-A82B-82375552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97072-D049-432F-BE08-E61282CD3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 12 Software</a:t>
            </a:r>
          </a:p>
          <a:p>
            <a:r>
              <a:rPr lang="en-US" dirty="0"/>
              <a:t>ITE Trip Generation Manual 11</a:t>
            </a:r>
            <a:r>
              <a:rPr lang="en-US" baseline="30000" dirty="0"/>
              <a:t>th</a:t>
            </a:r>
            <a:r>
              <a:rPr lang="en-US" dirty="0"/>
              <a:t> Ed</a:t>
            </a:r>
          </a:p>
          <a:p>
            <a:r>
              <a:rPr lang="en-US" dirty="0"/>
              <a:t>Models</a:t>
            </a:r>
          </a:p>
          <a:p>
            <a:pPr lvl="1"/>
            <a:r>
              <a:rPr lang="en-US" dirty="0"/>
              <a:t>Existing AM and PM Peak</a:t>
            </a:r>
          </a:p>
          <a:p>
            <a:pPr lvl="1"/>
            <a:r>
              <a:rPr lang="en-US" dirty="0"/>
              <a:t>No Build AM and PM Peak</a:t>
            </a:r>
          </a:p>
          <a:p>
            <a:pPr lvl="1"/>
            <a:r>
              <a:rPr lang="en-US" dirty="0"/>
              <a:t>Build Out AM and PM Peak</a:t>
            </a:r>
          </a:p>
          <a:p>
            <a:pPr lvl="1"/>
            <a:r>
              <a:rPr lang="en-US" dirty="0"/>
              <a:t>10 Year Horizon Year AM and PM Peak</a:t>
            </a:r>
          </a:p>
          <a:p>
            <a:pPr lvl="1"/>
            <a:r>
              <a:rPr lang="en-US" dirty="0"/>
              <a:t>Mitigations AM and PM Peak</a:t>
            </a:r>
          </a:p>
        </p:txBody>
      </p:sp>
    </p:spTree>
    <p:extLst>
      <p:ext uri="{BB962C8B-B14F-4D97-AF65-F5344CB8AC3E}">
        <p14:creationId xmlns:p14="http://schemas.microsoft.com/office/powerpoint/2010/main" val="314390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642B-C1D2-4452-A5DA-CEB924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E92AC-6FF3-439E-BBAA-F39514DF5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Trips based on ITE Trip Gen Land Use Code 210</a:t>
            </a:r>
          </a:p>
          <a:p>
            <a:r>
              <a:rPr lang="en-US" dirty="0"/>
              <a:t>Distribute Trips using Existing Traffic Volumes</a:t>
            </a:r>
          </a:p>
          <a:p>
            <a:r>
              <a:rPr lang="en-US" dirty="0"/>
              <a:t>Growth Rate 3.7% (Estimated using MRCOG AAWDT)</a:t>
            </a:r>
          </a:p>
        </p:txBody>
      </p:sp>
    </p:spTree>
    <p:extLst>
      <p:ext uri="{BB962C8B-B14F-4D97-AF65-F5344CB8AC3E}">
        <p14:creationId xmlns:p14="http://schemas.microsoft.com/office/powerpoint/2010/main" val="40320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77CD-D8A2-4823-BD51-436E0C9A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33C0B3-4672-4EDB-A4E9-B3D03EF11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825" y="1600200"/>
            <a:ext cx="65963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17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18378</TotalTime>
  <Words>299</Words>
  <Application>Microsoft Office PowerPoint</Application>
  <PresentationFormat>On-screen Show (4:3)</PresentationFormat>
  <Paragraphs>104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Site Plan</vt:lpstr>
      <vt:lpstr>Site Plan (cont’d)</vt:lpstr>
      <vt:lpstr>Proposed Trips Generation</vt:lpstr>
      <vt:lpstr>Study Intersections</vt:lpstr>
      <vt:lpstr>Study Intersections List</vt:lpstr>
      <vt:lpstr>Models </vt:lpstr>
      <vt:lpstr>Assumptions</vt:lpstr>
      <vt:lpstr>Growth Rates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Ortega, Oscar</dc:creator>
  <cp:lastModifiedBy>Ortega, Oscar</cp:lastModifiedBy>
  <cp:revision>426</cp:revision>
  <cp:lastPrinted>2021-10-04T20:05:03Z</cp:lastPrinted>
  <dcterms:created xsi:type="dcterms:W3CDTF">2006-08-16T00:00:00Z</dcterms:created>
  <dcterms:modified xsi:type="dcterms:W3CDTF">2024-12-03T19:36:24Z</dcterms:modified>
</cp:coreProperties>
</file>